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7" r:id="rId4"/>
    <p:sldId id="260" r:id="rId5"/>
    <p:sldId id="258" r:id="rId6"/>
    <p:sldId id="271" r:id="rId7"/>
    <p:sldId id="272" r:id="rId8"/>
    <p:sldId id="273" r:id="rId9"/>
    <p:sldId id="274" r:id="rId10"/>
    <p:sldId id="275" r:id="rId11"/>
    <p:sldId id="268" r:id="rId12"/>
    <p:sldId id="276" r:id="rId13"/>
    <p:sldId id="278" r:id="rId14"/>
    <p:sldId id="262" r:id="rId15"/>
    <p:sldId id="280" r:id="rId16"/>
    <p:sldId id="267" r:id="rId17"/>
    <p:sldId id="290" r:id="rId18"/>
    <p:sldId id="291" r:id="rId19"/>
    <p:sldId id="283" r:id="rId20"/>
    <p:sldId id="284" r:id="rId21"/>
    <p:sldId id="285" r:id="rId22"/>
    <p:sldId id="286" r:id="rId23"/>
    <p:sldId id="293" r:id="rId24"/>
    <p:sldId id="294" r:id="rId25"/>
    <p:sldId id="295" r:id="rId26"/>
    <p:sldId id="296" r:id="rId27"/>
    <p:sldId id="287" r:id="rId28"/>
    <p:sldId id="265" r:id="rId29"/>
    <p:sldId id="259" r:id="rId30"/>
    <p:sldId id="269" r:id="rId31"/>
  </p:sldIdLst>
  <p:sldSz cx="18288000" cy="10287000"/>
  <p:notesSz cx="6858000" cy="9144000"/>
  <p:embeddedFontLst>
    <p:embeddedFont>
      <p:font typeface="맑은 고딕" panose="020B0503020000020004" pitchFamily="50" charset="-127"/>
      <p:regular r:id="rId33"/>
      <p:bold r:id="rId34"/>
    </p:embeddedFont>
    <p:embeddedFont>
      <p:font typeface="Be Vietnam Pro Bold" panose="020B0600000101010101" charset="0"/>
      <p:bold r:id="rId35"/>
    </p:embeddedFont>
    <p:embeddedFont>
      <p:font typeface="Be Vietnam Pro Medium Italic" panose="020B0600000101010101" charset="0"/>
      <p:bold r:id="rId36"/>
      <p:boldItalic r:id="rId37"/>
    </p:embeddedFont>
    <p:embeddedFont>
      <p:font typeface="Poppins Light" panose="00000400000000000000" pitchFamily="2" charset="0"/>
      <p:regular r:id="rId38"/>
      <p:italic r:id="rId39"/>
    </p:embeddedFont>
    <p:embeddedFont>
      <p:font typeface="Poppins Light Italic" panose="00000400000000000000" charset="0"/>
      <p:italic r:id="rId40"/>
    </p:embeddedFont>
    <p:embeddedFont>
      <p:font typeface="Poppins Regular" panose="020B0600000101010101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9D9D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126" autoAdjust="0"/>
  </p:normalViewPr>
  <p:slideViewPr>
    <p:cSldViewPr>
      <p:cViewPr>
        <p:scale>
          <a:sx n="50" d="100"/>
          <a:sy n="50" d="100"/>
        </p:scale>
        <p:origin x="9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F614B-16E7-4888-9125-21B20D3DA95C}" type="datetimeFigureOut">
              <a:rPr lang="ko-KR" altLang="en-US" smtClean="0"/>
              <a:t>2025-11-20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9EEA6-CB2F-44AD-90CA-AABBF48B1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645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137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DCD9-F4CE-C4F7-4987-FA60A0D05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89B6-4D8A-1762-18BB-3FDEB5F8B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73F0DE-1304-3799-DCA3-E6FEA541E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3A116-0E9A-2278-BEF4-5FB5DFBA5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086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AB14-68E8-D819-74FD-6C5752F7A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4D855D-844D-0C08-8DA6-F6F849FA6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DDCECD-2C28-92A0-D55C-D2529CA39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현재 개발 진행 상황에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현재 개발 진행 상황으로는 모델 </a:t>
            </a:r>
            <a:r>
              <a:rPr lang="ko-KR" altLang="en-US" dirty="0" err="1"/>
              <a:t>파인튜닝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ko-KR" altLang="en-US" dirty="0"/>
              <a:t>프롬프트를 이용해 모델 성능을 향상 시키고 있습니다</a:t>
            </a:r>
            <a:r>
              <a:rPr lang="en-US" altLang="ko-KR" dirty="0"/>
              <a:t>. ???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9650D8-EED1-D8CC-EBB2-84AAD8C3A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40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판교어</a:t>
            </a:r>
            <a:r>
              <a:rPr lang="ko-KR" altLang="en-US" dirty="0"/>
              <a:t> 중점 전문 데이터를 강조하면서 </a:t>
            </a:r>
            <a:r>
              <a:rPr lang="en-US" altLang="ko-KR" dirty="0"/>
              <a:t>IT </a:t>
            </a:r>
            <a:r>
              <a:rPr lang="ko-KR" altLang="en-US" dirty="0"/>
              <a:t>전문 데이터에서의 추출은 문제가 없었다</a:t>
            </a:r>
            <a:r>
              <a:rPr lang="en-US" altLang="ko-KR" dirty="0"/>
              <a:t>. </a:t>
            </a:r>
            <a:r>
              <a:rPr lang="ko-KR" altLang="en-US" dirty="0" err="1"/>
              <a:t>파인튜닝</a:t>
            </a:r>
            <a:r>
              <a:rPr lang="ko-KR" altLang="en-US" dirty="0"/>
              <a:t> 간 </a:t>
            </a:r>
            <a:r>
              <a:rPr lang="ko-KR" altLang="en-US" dirty="0" err="1"/>
              <a:t>판교어</a:t>
            </a:r>
            <a:r>
              <a:rPr lang="ko-KR" altLang="en-US" dirty="0"/>
              <a:t> 단어의 수가 다소 부족했던 부분이 있어서 </a:t>
            </a:r>
            <a:r>
              <a:rPr lang="ko-KR" altLang="en-US" dirty="0" err="1"/>
              <a:t>판교어</a:t>
            </a:r>
            <a:r>
              <a:rPr lang="ko-KR" altLang="en-US" dirty="0"/>
              <a:t> 중점 전문에 대해서는 </a:t>
            </a:r>
            <a:r>
              <a:rPr lang="en-US" altLang="ko-KR" dirty="0"/>
              <a:t>50%</a:t>
            </a:r>
            <a:r>
              <a:rPr lang="ko-KR" altLang="en-US" dirty="0"/>
              <a:t>로 미비하다</a:t>
            </a:r>
            <a:r>
              <a:rPr lang="en-US" altLang="ko-KR" dirty="0"/>
              <a:t>. (</a:t>
            </a:r>
            <a:r>
              <a:rPr lang="ko-KR" altLang="en-US" dirty="0"/>
              <a:t>다른 전문에서는 문제 없다 강조 필요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2</a:t>
            </a:r>
            <a:r>
              <a:rPr lang="ko-KR" altLang="en-US" dirty="0"/>
              <a:t>번 항목에서 공개된 </a:t>
            </a:r>
            <a:r>
              <a:rPr lang="ko-KR" altLang="en-US" dirty="0" err="1"/>
              <a:t>판교어</a:t>
            </a:r>
            <a:r>
              <a:rPr lang="ko-KR" altLang="en-US" dirty="0"/>
              <a:t> 데이터가 없어서 전체 용어 데이터 중 </a:t>
            </a:r>
            <a:r>
              <a:rPr lang="en-US" altLang="ko-KR" dirty="0"/>
              <a:t>1% </a:t>
            </a:r>
            <a:r>
              <a:rPr lang="ko-KR" altLang="en-US" dirty="0"/>
              <a:t>미만의 비중 차지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30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9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3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D2870-6E41-CF1A-88FB-B928BAE6F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82580E-C510-573F-5AFC-6A6062AB8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EC8658-57F9-A014-B003-7AD695540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12319-FDA2-63A9-B448-B84074217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5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회의록 반환 앱의 경우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다소 긴 요약본 반환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 특화 태스크 반환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미제공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회의록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미제공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화자 입력 불가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 추출 불가가 등 기능상 제한점이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회의 자동화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어시스턴트’는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직관적인 요약본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회의록과 일치하는 회의록 반환을 통해 타사와 차이점을 가지고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회의 추출 일정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태스크를 바로 개인 캘린더에 추가하는 기능을 통해 통합적 업무 처리가 가능하며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 추출 간에 도메인 특화 내용을 반환하는 특장점이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473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3E1BB-8B1A-CBA0-4173-4FA6130CF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9BB1DF-1148-95CB-813D-D723E9A83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F41726-61C7-1052-69C8-BFDE33B34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MS Mincho" panose="020B0400000000000000" pitchFamily="49" charset="-128"/>
                <a:ea typeface="MS Mincho" panose="020B0400000000000000" pitchFamily="49" charset="-128"/>
              </a:rPr>
              <a:t> 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본 프로젝트를 통해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회의 기록과 태스크 관리의 전 과정이 자동화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되어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조직 내 업무 효율성이 획기적으로 향상된다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회의 내용이 실시간으로 기록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·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요약되고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결정된 태스크가 자동으로 정리되어 일정에 즉시 반영됨으로써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기존에 수동으로 수행되던 비효율적 관리 과정을 최소화할 수 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특히 자동화된 요약 및 문서 생성 기능을 통해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사용자의 문서 작업 시간이 대폭 단축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되어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직원들은 반복적인 정리나 보고서 작성 대신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핵심 업무에 더 많은 시간을 투자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할 수 있게 된다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 또한 회의 결과와 실행 내역이 체계적으로 축적되어 구성원 간의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협업 투명성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이 높아지고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문서의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표준화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·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정확성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·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추적 가능성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이 강화된다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 더 나아가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반복되는 회의 데이터를 기반으로 한 </a:t>
            </a:r>
            <a:r>
              <a:rPr lang="ko-KR" altLang="en-US" sz="1200" b="1" i="0" u="none" strike="noStrike" dirty="0">
                <a:solidFill>
                  <a:srgbClr val="000000"/>
                </a:solidFill>
                <a:effectLst/>
                <a:latin typeface="Proxima Nova"/>
              </a:rPr>
              <a:t>지식 자산화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가 이루어져 기업의 경험과 노하우가 체계적으로 축적된다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이를 통해 단순한 회의 기록을 넘어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데이터 기반의 의사결정이 가능해지고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조직은 보다 근거 중심적이고 효율적인 판단 체계를 구축할 수 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결과적으로 본 프로젝트는 회의 문화를 디지털로 혁신함과 동시에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기업 전반의 디지털 전환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(Digital Transformation)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을 촉진하는 핵심 플랫폼으로 자리 잡게 될 것이다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.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17BE78-BDDE-EA1D-08E0-D1A4E64B7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461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현재 개발 진행 상황에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현재 개발 진행 상황으로는 모델 </a:t>
            </a:r>
            <a:r>
              <a:rPr lang="ko-KR" altLang="en-US" dirty="0" err="1"/>
              <a:t>파인튜닝</a:t>
            </a:r>
            <a:r>
              <a:rPr lang="ko-KR" altLang="en-US" dirty="0"/>
              <a:t> 후</a:t>
            </a:r>
            <a:r>
              <a:rPr lang="en-US" altLang="ko-KR" dirty="0"/>
              <a:t>, </a:t>
            </a:r>
            <a:r>
              <a:rPr lang="ko-KR" altLang="en-US" dirty="0"/>
              <a:t>프롬프트를 이용해 모델 성능을 향상 시키고 있습니다</a:t>
            </a:r>
            <a:r>
              <a:rPr lang="en-US" altLang="ko-KR" dirty="0"/>
              <a:t>. ???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732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832DF-014B-574D-FF43-9C72A601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A712AA-A3FB-16B0-9743-97E802D44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F32FEE-4592-55AC-1671-3339DBC79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BF11D-C76B-41BF-B559-E02AF7F37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4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9EEA6-CB2F-44AD-90CA-AABBF48B1C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549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slide" Target="slide1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image" Target="../media/image4.png"/><Relationship Id="rId4" Type="http://schemas.openxmlformats.org/officeDocument/2006/relationships/hyperlink" Target="https://wandb.ai/wandb-korea/llm-leaderboard3/reports/W-B-Korean-LLM-Leaderboard-v3--Vmlldzo5NTM4MjU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www.chosun.com/economy/economy_general/2023/04/03/QJGNFB6KKND3DKTXEQRYH42GU4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폰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43B1E1-2441-64F7-DAAC-EA4C13AB30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91"/>
            <a:ext cx="2654087" cy="17693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9639300"/>
            <a:ext cx="171323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4" name="TextBox 4"/>
          <p:cNvSpPr txBox="1"/>
          <p:nvPr/>
        </p:nvSpPr>
        <p:spPr>
          <a:xfrm>
            <a:off x="1327043" y="9076402"/>
            <a:ext cx="6070600" cy="4147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김수현</a:t>
            </a:r>
            <a:r>
              <a:rPr lang="en-US" altLang="ko-KR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</a:t>
            </a:r>
            <a:r>
              <a:rPr lang="ko-KR" altLang="en-US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양송이</a:t>
            </a:r>
            <a:r>
              <a:rPr lang="en-US" altLang="ko-KR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이재은</a:t>
            </a:r>
            <a:r>
              <a:rPr lang="en-US" altLang="ko-KR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</a:t>
            </a:r>
            <a:r>
              <a:rPr lang="ko-KR" altLang="en-US" sz="20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임길진</a:t>
            </a:r>
            <a:r>
              <a:rPr lang="en-US" altLang="ko-KR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전상아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조해리</a:t>
            </a:r>
            <a:r>
              <a:rPr lang="en-US" altLang="ko-KR" sz="20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</a:t>
            </a:r>
            <a:endParaRPr lang="en-US" sz="2000" b="1" i="0" u="none" strike="noStrike" dirty="0">
              <a:solidFill>
                <a:schemeClr val="tx1">
                  <a:lumMod val="65000"/>
                  <a:lumOff val="3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072897" y="9076402"/>
            <a:ext cx="656303" cy="3766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2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팀</a:t>
            </a:r>
            <a:endParaRPr lang="ko-KR" altLang="en-US" sz="2500" dirty="0">
              <a:solidFill>
                <a:schemeClr val="tx1">
                  <a:lumMod val="65000"/>
                  <a:lumOff val="3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20877" y="2247900"/>
            <a:ext cx="16370300" cy="601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9000" b="1" dirty="0">
                <a:solidFill>
                  <a:srgbClr val="262626"/>
                </a:solidFill>
                <a:latin typeface="Poppins Regular" panose="020B0600000101010101" charset="0"/>
                <a:ea typeface="+mj-ea"/>
                <a:cs typeface="Poppins Regular" panose="020B0600000101010101" charset="0"/>
              </a:rPr>
              <a:t>음성에서</a:t>
            </a:r>
            <a:r>
              <a:rPr lang="ko-KR" altLang="en-US" sz="9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ea typeface="+mj-ea"/>
                <a:cs typeface="Poppins Regular" panose="020B0600000101010101" charset="0"/>
              </a:rPr>
              <a:t> 문서로</a:t>
            </a:r>
            <a:r>
              <a:rPr lang="en-US" altLang="ko-KR" sz="9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ea typeface="+mj-ea"/>
                <a:cs typeface="Poppins Regular" panose="020B0600000101010101" charset="0"/>
              </a:rPr>
              <a:t>, </a:t>
            </a:r>
            <a:br>
              <a:rPr lang="en-US" altLang="ko-KR" sz="9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ea typeface="+mj-ea"/>
                <a:cs typeface="Poppins Regular" panose="020B0600000101010101" charset="0"/>
              </a:rPr>
            </a:br>
            <a:r>
              <a:rPr lang="en-US" altLang="ko-KR" sz="9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ea typeface="+mj-ea"/>
                <a:cs typeface="Poppins Regular" panose="020B0600000101010101" charset="0"/>
              </a:rPr>
              <a:t>AI</a:t>
            </a:r>
            <a:r>
              <a:rPr lang="ko-KR" altLang="en-US" sz="9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ea typeface="+mj-ea"/>
                <a:cs typeface="Poppins Regular" panose="020B0600000101010101" charset="0"/>
              </a:rPr>
              <a:t>가 만드는 </a:t>
            </a:r>
            <a:br>
              <a:rPr lang="en-US" altLang="ko-KR" sz="9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ea typeface="+mj-ea"/>
                <a:cs typeface="Poppins Regular" panose="020B0600000101010101" charset="0"/>
              </a:rPr>
            </a:br>
            <a:r>
              <a:rPr lang="ko-KR" altLang="en-US" sz="9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ea typeface="+mj-ea"/>
                <a:cs typeface="Poppins Regular" panose="020B0600000101010101" charset="0"/>
              </a:rPr>
              <a:t>회의 자동화 시스템</a:t>
            </a:r>
            <a:endParaRPr lang="en-US" sz="9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ea typeface="+mj-ea"/>
              <a:cs typeface="Poppins Regular" panose="020B0600000101010101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3C3011E-917E-258C-53A9-ABF1228C9116}"/>
              </a:ext>
            </a:extLst>
          </p:cNvPr>
          <p:cNvSpPr txBox="1"/>
          <p:nvPr/>
        </p:nvSpPr>
        <p:spPr>
          <a:xfrm>
            <a:off x="558800" y="9086850"/>
            <a:ext cx="736600" cy="3558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팀원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9A2E-1A75-3F56-280E-0DEEDB3F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AE4D6B-913E-44BE-0F70-C295F9CC6580}"/>
              </a:ext>
            </a:extLst>
          </p:cNvPr>
          <p:cNvSpPr/>
          <p:nvPr/>
        </p:nvSpPr>
        <p:spPr>
          <a:xfrm>
            <a:off x="0" y="723900"/>
            <a:ext cx="5956300" cy="5016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D9D9"/>
              </a:solidFill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1A359F3E-2668-375D-EDAF-9F97D713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EC38A91D-F2DE-78D8-B69E-97FE2A1C4F3F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10</a:t>
            </a:r>
            <a:endParaRPr lang="en-US" sz="1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D9705D6-D5AA-E1DD-F145-A18B10435B6F}"/>
              </a:ext>
            </a:extLst>
          </p:cNvPr>
          <p:cNvSpPr txBox="1"/>
          <p:nvPr/>
        </p:nvSpPr>
        <p:spPr>
          <a:xfrm>
            <a:off x="7505700" y="19431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01.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F919892F-415C-2518-2670-2FBCDBDDD913}"/>
              </a:ext>
            </a:extLst>
          </p:cNvPr>
          <p:cNvSpPr txBox="1"/>
          <p:nvPr/>
        </p:nvSpPr>
        <p:spPr>
          <a:xfrm>
            <a:off x="8153400" y="1943100"/>
            <a:ext cx="7086600" cy="113606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회의 기록과 태스크 관리의 전 과정 자동화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- 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회의 내용 실시간 기록</a:t>
            </a: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·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요약</a:t>
            </a: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, 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태스크 자동 정리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- 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일정 즉시 반영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>
              <a:lnSpc>
                <a:spcPct val="99600"/>
              </a:lnSpc>
            </a:pP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5C4878-E8EC-D0AB-F7A4-71C86834F95F}"/>
              </a:ext>
            </a:extLst>
          </p:cNvPr>
          <p:cNvSpPr txBox="1"/>
          <p:nvPr/>
        </p:nvSpPr>
        <p:spPr>
          <a:xfrm>
            <a:off x="8130363" y="3143637"/>
            <a:ext cx="7086600" cy="4542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→ 조직 내 업무 효율성 향상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9AC4A9DB-9DB3-06B7-2192-D34A70B1BDFD}"/>
              </a:ext>
            </a:extLst>
          </p:cNvPr>
          <p:cNvSpPr txBox="1"/>
          <p:nvPr/>
        </p:nvSpPr>
        <p:spPr>
          <a:xfrm>
            <a:off x="7509244" y="3999681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02.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34E239FC-3E56-ACCB-AC25-CD6F5DA17072}"/>
              </a:ext>
            </a:extLst>
          </p:cNvPr>
          <p:cNvSpPr txBox="1"/>
          <p:nvPr/>
        </p:nvSpPr>
        <p:spPr>
          <a:xfrm>
            <a:off x="8156944" y="3999681"/>
            <a:ext cx="7543800" cy="6818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기존 수동으로 수행되던 비효율적 관리 과정 최소화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- 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사용자의 문서 작업 시간 대폭 단축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3AD233B-2B54-1D04-7168-20B35558CEAF}"/>
              </a:ext>
            </a:extLst>
          </p:cNvPr>
          <p:cNvSpPr txBox="1"/>
          <p:nvPr/>
        </p:nvSpPr>
        <p:spPr>
          <a:xfrm>
            <a:off x="8156944" y="4854897"/>
            <a:ext cx="7086600" cy="4542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→ 핵심 업무에 많은 시간 투자 가능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4B612FF1-E41D-F9B4-7DB8-ACFE603ED6CF}"/>
              </a:ext>
            </a:extLst>
          </p:cNvPr>
          <p:cNvSpPr txBox="1"/>
          <p:nvPr/>
        </p:nvSpPr>
        <p:spPr>
          <a:xfrm>
            <a:off x="7505700" y="5727074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</a:t>
            </a:r>
            <a:r>
              <a:rPr lang="en-US" sz="2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3</a:t>
            </a:r>
            <a:r>
              <a:rPr lang="en-US" sz="22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.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4896217C-C0E5-B9BD-31C8-16026E53443B}"/>
              </a:ext>
            </a:extLst>
          </p:cNvPr>
          <p:cNvSpPr txBox="1"/>
          <p:nvPr/>
        </p:nvSpPr>
        <p:spPr>
          <a:xfrm>
            <a:off x="8153400" y="5727074"/>
            <a:ext cx="7086600" cy="7606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구성원 간의 협업 투명성 향상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>
              <a:lnSpc>
                <a:spcPct val="99600"/>
              </a:lnSpc>
            </a:pP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- 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회의 결과와 실행 내역이 체계적으로 축적 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46C60141-D75B-D855-3855-2A0210FB7D1E}"/>
              </a:ext>
            </a:extLst>
          </p:cNvPr>
          <p:cNvSpPr txBox="1"/>
          <p:nvPr/>
        </p:nvSpPr>
        <p:spPr>
          <a:xfrm>
            <a:off x="8176437" y="6670296"/>
            <a:ext cx="7086600" cy="4542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→ 문서의 표준화</a:t>
            </a: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·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정확성</a:t>
            </a: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·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추적 가능성 강화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5D20967-D246-8A3D-9E37-0BA7C2A09116}"/>
              </a:ext>
            </a:extLst>
          </p:cNvPr>
          <p:cNvSpPr txBox="1"/>
          <p:nvPr/>
        </p:nvSpPr>
        <p:spPr>
          <a:xfrm>
            <a:off x="7482663" y="7533272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</a:t>
            </a:r>
            <a:r>
              <a:rPr lang="en-US" sz="2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4</a:t>
            </a:r>
            <a:r>
              <a:rPr lang="en-US" sz="22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.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5957E0D4-3D38-2B1E-5925-B75AE733F50A}"/>
              </a:ext>
            </a:extLst>
          </p:cNvPr>
          <p:cNvSpPr txBox="1"/>
          <p:nvPr/>
        </p:nvSpPr>
        <p:spPr>
          <a:xfrm>
            <a:off x="8130363" y="7533272"/>
            <a:ext cx="7543800" cy="6818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회의 데이터의 지적 자산화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- 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기업의 경험과 노하우 체계적 축적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3245C479-2DF2-F853-E4F8-6C9605A9A4D0}"/>
              </a:ext>
            </a:extLst>
          </p:cNvPr>
          <p:cNvSpPr txBox="1"/>
          <p:nvPr/>
        </p:nvSpPr>
        <p:spPr>
          <a:xfrm>
            <a:off x="8130363" y="8392902"/>
            <a:ext cx="8077200" cy="4708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→ 기업 전반의 디지털 전환을 촉진하는 핵심 플랫폼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B2E6098-312B-FF35-0215-FC28D82BB56C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2</a:t>
            </a:r>
            <a:endParaRPr lang="ko-KR" altLang="en-US" dirty="0"/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E17CCD24-D94C-EDCF-5A3B-31103E4E637D}"/>
              </a:ext>
            </a:extLst>
          </p:cNvPr>
          <p:cNvSpPr txBox="1"/>
          <p:nvPr/>
        </p:nvSpPr>
        <p:spPr>
          <a:xfrm>
            <a:off x="838200" y="1790700"/>
            <a:ext cx="47371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말하는대로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60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개요</a:t>
            </a:r>
            <a:endParaRPr lang="en-US" altLang="ko-KR" sz="6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3000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5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목표</a:t>
            </a:r>
            <a:endParaRPr lang="en-US" sz="5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D68B630C-E8CE-8C51-B739-B2BA607CF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23" y="3927270"/>
            <a:ext cx="4320000" cy="9730"/>
          </a:xfrm>
          <a:prstGeom prst="rect">
            <a:avLst/>
          </a:prstGeom>
          <a:ln>
            <a:solidFill>
              <a:srgbClr val="D9D9D9"/>
            </a:solidFill>
          </a:ln>
        </p:spPr>
      </p:pic>
    </p:spTree>
    <p:extLst>
      <p:ext uri="{BB962C8B-B14F-4D97-AF65-F5344CB8AC3E}">
        <p14:creationId xmlns:p14="http://schemas.microsoft.com/office/powerpoint/2010/main" val="140206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각 삼각형 38">
            <a:extLst>
              <a:ext uri="{FF2B5EF4-FFF2-40B4-BE49-F238E27FC236}">
                <a16:creationId xmlns:a16="http://schemas.microsoft.com/office/drawing/2014/main" id="{B0834D07-F8D2-8025-9D26-AD6DE5AE7AA1}"/>
              </a:ext>
            </a:extLst>
          </p:cNvPr>
          <p:cNvSpPr/>
          <p:nvPr/>
        </p:nvSpPr>
        <p:spPr>
          <a:xfrm>
            <a:off x="-1678" y="7767000"/>
            <a:ext cx="2520000" cy="25200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6807200"/>
            <a:ext cx="47371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4450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18300" y="6807200"/>
            <a:ext cx="47371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087100" y="6807200"/>
            <a:ext cx="47371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8" name="TextBox 8"/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5500" y="1612900"/>
            <a:ext cx="144907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0" u="none" strike="noStrike" spc="-100" dirty="0">
                <a:solidFill>
                  <a:srgbClr val="404040"/>
                </a:solidFill>
                <a:latin typeface="Be Vietnam Pro Medium"/>
              </a:rPr>
              <a:t>목표 달성을 위한 차별화 전략</a:t>
            </a:r>
            <a:endParaRPr lang="en-US" sz="7000" b="1" i="0" u="none" strike="noStrike" spc="-100" dirty="0">
              <a:solidFill>
                <a:srgbClr val="404040"/>
              </a:solidFill>
              <a:latin typeface="Be Vietnam Pro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5400" y="5118100"/>
            <a:ext cx="2501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capability</a:t>
            </a:r>
            <a:r>
              <a:rPr lang="en-US" b="0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 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1200" y="5765800"/>
            <a:ext cx="3670300" cy="203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분야 특화 태스크 반환 기능</a:t>
            </a:r>
            <a:endParaRPr lang="en-US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664200" y="5118100"/>
            <a:ext cx="2501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capability</a:t>
            </a:r>
            <a:r>
              <a:rPr lang="en-US" b="0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 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80000" y="5765800"/>
            <a:ext cx="3670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5W3H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요약 문장 생성</a:t>
            </a:r>
            <a:endParaRPr lang="en-US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033000" y="5118100"/>
            <a:ext cx="2501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capability</a:t>
            </a:r>
            <a:r>
              <a:rPr lang="en-US" b="0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8800" y="5765800"/>
            <a:ext cx="36703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실제 회의록 형식과 일치하는 </a:t>
            </a:r>
            <a:b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결과물 제공</a:t>
            </a:r>
            <a:endParaRPr lang="en-US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4114800"/>
            <a:ext cx="673100" cy="673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0" y="4241800"/>
            <a:ext cx="266700" cy="419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4114800"/>
            <a:ext cx="673100" cy="673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0" y="4241800"/>
            <a:ext cx="266700" cy="419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0" y="4114800"/>
            <a:ext cx="673100" cy="673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0" y="4241800"/>
            <a:ext cx="266700" cy="419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6200" y="4114800"/>
            <a:ext cx="673100" cy="673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4254500"/>
            <a:ext cx="381000" cy="381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401800" y="5118100"/>
            <a:ext cx="2501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b="0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consequence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17600" y="7023100"/>
            <a:ext cx="3670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업무 효율성 극대화</a:t>
            </a:r>
            <a:endParaRPr lang="en-US" b="1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00100" y="6799372"/>
            <a:ext cx="3683000" cy="236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도메인 맞춤형 태스크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자동 도출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0" indent="-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회의 결과를 바로 실행 가능한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업무 항목 형태로 구조화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0" indent="-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회의 후 업무 연결성 향상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092700" y="6714756"/>
            <a:ext cx="3875272" cy="285244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Who, What, When, Where, Why,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How, How much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기반한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체계적 요약본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(500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 내외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자동 생성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0" indent="-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요약본만으로도 회의 핵심 내용과 진행 방향 직관적 파악 가능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0" indent="-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초반 회의와 후반 회의를 동일한 비중으로 요약해 맥락 유지</a:t>
            </a:r>
            <a:endParaRPr lang="en-US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448800" y="6714756"/>
            <a:ext cx="36703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실제 기업 현장에서 사용하는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회의록 서식과 동일한 형태의 파일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결과 반환 </a:t>
            </a:r>
            <a:endParaRPr lang="en-US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marL="342900" lvl="0" indent="-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회의록 작성 효율 향상</a:t>
            </a:r>
            <a:endParaRPr lang="en-US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97FEA24-1AC1-C1CA-1777-F6B64D39E8A6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3</a:t>
            </a:r>
            <a:endParaRPr lang="ko-KR" altLang="en-US" dirty="0"/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8E91AF45-7B6B-F118-E4A4-D4B7E19540B0}"/>
              </a:ext>
            </a:extLst>
          </p:cNvPr>
          <p:cNvSpPr txBox="1"/>
          <p:nvPr/>
        </p:nvSpPr>
        <p:spPr>
          <a:xfrm>
            <a:off x="875887" y="2705100"/>
            <a:ext cx="15888113" cy="64157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기존 회의록 반환 서비스가 가지는 기능적 한계를 보완하고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</a:t>
            </a:r>
          </a:p>
          <a:p>
            <a:pPr>
              <a:lnSpc>
                <a:spcPct val="99600"/>
              </a:lnSpc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업무 환경에서 활용 가능한 문서 수준의 회의 결과물을 자동 생성한다는 점에서 다음과 같은 차별화된 가치와 기술적 우수성을 갖는다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en-US" altLang="ko-KR" sz="2000" b="1" spc="3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7" name="TextBox 33">
            <a:extLst>
              <a:ext uri="{FF2B5EF4-FFF2-40B4-BE49-F238E27FC236}">
                <a16:creationId xmlns:a16="http://schemas.microsoft.com/office/drawing/2014/main" id="{A17FA8D4-3F40-C369-6888-60BE28708D2E}"/>
              </a:ext>
            </a:extLst>
          </p:cNvPr>
          <p:cNvSpPr txBox="1"/>
          <p:nvPr/>
        </p:nvSpPr>
        <p:spPr>
          <a:xfrm>
            <a:off x="14049744" y="5742098"/>
            <a:ext cx="3670300" cy="10572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하나의</a:t>
            </a:r>
            <a:r>
              <a:rPr lang="en-US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통합 플랫폼 구현</a:t>
            </a:r>
            <a:endParaRPr lang="en-US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marL="342900" lvl="0" indent="-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AI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를 이용한 회의록 자동 생성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marL="342900" lvl="0" indent="-342900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요약</a:t>
            </a:r>
            <a:r>
              <a:rPr lang="en-US" altLang="ko-KR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·</a:t>
            </a:r>
            <a:r>
              <a:rPr lang="ko-KR" altLang="en-US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태스크 자동 추출</a:t>
            </a:r>
            <a:endParaRPr lang="en-US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ED0728BE-8023-08FD-C310-8EA39B60DCA9}"/>
              </a:ext>
            </a:extLst>
          </p:cNvPr>
          <p:cNvSpPr/>
          <p:nvPr/>
        </p:nvSpPr>
        <p:spPr>
          <a:xfrm rot="5400000" flipV="1">
            <a:off x="15762388" y="-19577"/>
            <a:ext cx="2520000" cy="25200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4F8869-65A1-6D61-42FF-E38552A8447C}"/>
              </a:ext>
            </a:extLst>
          </p:cNvPr>
          <p:cNvSpPr/>
          <p:nvPr/>
        </p:nvSpPr>
        <p:spPr>
          <a:xfrm>
            <a:off x="12115800" y="3543299"/>
            <a:ext cx="6172200" cy="2590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E07F0E1-6624-C3FE-DDF3-5CBCC73FF823}"/>
              </a:ext>
            </a:extLst>
          </p:cNvPr>
          <p:cNvSpPr txBox="1"/>
          <p:nvPr/>
        </p:nvSpPr>
        <p:spPr>
          <a:xfrm>
            <a:off x="4692650" y="2679699"/>
            <a:ext cx="12700000" cy="322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15000" b="1" i="0" u="none" strike="noStrike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Bold"/>
              </a:rPr>
              <a:t>개발 진행 사항</a:t>
            </a:r>
            <a:endParaRPr lang="en-US" sz="15000" b="1" i="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Be Vietnam Pro Bold"/>
            </a:endParaRPr>
          </a:p>
        </p:txBody>
      </p:sp>
      <p:pic>
        <p:nvPicPr>
          <p:cNvPr id="4" name="그림 3" descr="텍스트, 폰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48C37E-D1F8-3AEF-D670-57A23187B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91"/>
            <a:ext cx="2654087" cy="176939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562EFEF-298D-311A-FEED-4296F395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A432CC4-19FF-9ED5-CED7-363F792EFB75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Poppins Regular"/>
              </a:rPr>
              <a:t>2</a:t>
            </a:r>
            <a:endParaRPr lang="en-US" sz="1400" b="0" i="0" u="none" strike="noStrike" dirty="0">
              <a:solidFill>
                <a:srgbClr val="000000"/>
              </a:solidFill>
              <a:latin typeface="Poppi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822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C8326-410C-A947-BF69-6DAA777DF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4DA15BD-4195-56AF-0C0F-F07E63F97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9E293352-3D36-F1D1-2496-0CBAD1B5E486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13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18EBD87-2DF2-FBF7-56DF-5E14592C1FEE}"/>
              </a:ext>
            </a:extLst>
          </p:cNvPr>
          <p:cNvSpPr txBox="1"/>
          <p:nvPr/>
        </p:nvSpPr>
        <p:spPr>
          <a:xfrm>
            <a:off x="596900" y="1600200"/>
            <a:ext cx="5765800" cy="290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7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데이터 수집</a:t>
            </a:r>
            <a:endParaRPr lang="en-US" altLang="ko-KR" sz="7000" b="1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DCC30CE-DA03-2DED-4AB5-752EE8ECA589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4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72D15F-7D1A-1B86-EF00-99CDA251E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37305"/>
              </p:ext>
            </p:extLst>
          </p:nvPr>
        </p:nvGraphicFramePr>
        <p:xfrm>
          <a:off x="2590801" y="2794000"/>
          <a:ext cx="13487400" cy="6602540"/>
        </p:xfrm>
        <a:graphic>
          <a:graphicData uri="http://schemas.openxmlformats.org/drawingml/2006/table">
            <a:tbl>
              <a:tblPr/>
              <a:tblGrid>
                <a:gridCol w="1133029">
                  <a:extLst>
                    <a:ext uri="{9D8B030D-6E8A-4147-A177-3AD203B41FA5}">
                      <a16:colId xmlns:a16="http://schemas.microsoft.com/office/drawing/2014/main" val="4265810071"/>
                    </a:ext>
                  </a:extLst>
                </a:gridCol>
                <a:gridCol w="3682344">
                  <a:extLst>
                    <a:ext uri="{9D8B030D-6E8A-4147-A177-3AD203B41FA5}">
                      <a16:colId xmlns:a16="http://schemas.microsoft.com/office/drawing/2014/main" val="3764155191"/>
                    </a:ext>
                  </a:extLst>
                </a:gridCol>
                <a:gridCol w="3159406">
                  <a:extLst>
                    <a:ext uri="{9D8B030D-6E8A-4147-A177-3AD203B41FA5}">
                      <a16:colId xmlns:a16="http://schemas.microsoft.com/office/drawing/2014/main" val="1549877870"/>
                    </a:ext>
                  </a:extLst>
                </a:gridCol>
                <a:gridCol w="1394498">
                  <a:extLst>
                    <a:ext uri="{9D8B030D-6E8A-4147-A177-3AD203B41FA5}">
                      <a16:colId xmlns:a16="http://schemas.microsoft.com/office/drawing/2014/main" val="1423956134"/>
                    </a:ext>
                  </a:extLst>
                </a:gridCol>
                <a:gridCol w="1939222">
                  <a:extLst>
                    <a:ext uri="{9D8B030D-6E8A-4147-A177-3AD203B41FA5}">
                      <a16:colId xmlns:a16="http://schemas.microsoft.com/office/drawing/2014/main" val="4180297819"/>
                    </a:ext>
                  </a:extLst>
                </a:gridCol>
                <a:gridCol w="2178901">
                  <a:extLst>
                    <a:ext uri="{9D8B030D-6E8A-4147-A177-3AD203B41FA5}">
                      <a16:colId xmlns:a16="http://schemas.microsoft.com/office/drawing/2014/main" val="2015980455"/>
                    </a:ext>
                  </a:extLst>
                </a:gridCol>
              </a:tblGrid>
              <a:tr h="749300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구분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데이터 유형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출처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수집량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용량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비고 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642742"/>
                  </a:ext>
                </a:extLst>
              </a:tr>
              <a:tr h="7316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음성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회의 음성 파일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YouTube – </a:t>
                      </a: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테디노트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20</a:t>
                      </a: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개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1 GB</a:t>
                      </a:r>
                      <a:endParaRPr 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외부 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IT </a:t>
                      </a: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회의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72012"/>
                  </a:ext>
                </a:extLst>
              </a:tr>
              <a:tr h="7316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텍스트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회의 원본 스크립트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YouTube – </a:t>
                      </a:r>
                      <a:r>
                        <a:rPr lang="ko-KR" altLang="en-US" sz="1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테디노트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20</a:t>
                      </a: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개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6 MB</a:t>
                      </a:r>
                      <a:endParaRPr 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외부 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IT </a:t>
                      </a: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회의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490237"/>
                  </a:ext>
                </a:extLst>
              </a:tr>
              <a:tr h="7316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음성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사내 회의 녹음 파일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팀 내부 회의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17</a:t>
                      </a: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개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1.65 GB</a:t>
                      </a:r>
                      <a:endParaRPr 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실제 회의 환경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371614"/>
                  </a:ext>
                </a:extLst>
              </a:tr>
              <a:tr h="7316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텍스트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사내 회의 스크립트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내부 전사 앱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17</a:t>
                      </a: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개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241 KB</a:t>
                      </a:r>
                      <a:endParaRPr 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Whisper</a:t>
                      </a: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와 비교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128215"/>
                  </a:ext>
                </a:extLst>
              </a:tr>
              <a:tr h="7316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텍스트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시나리오 기반 회의 스크립트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OpenAI GPT </a:t>
                      </a: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모델 생성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12</a:t>
                      </a: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개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1 MB</a:t>
                      </a:r>
                      <a:endParaRPr 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생성 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IT </a:t>
                      </a: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회의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123591"/>
                  </a:ext>
                </a:extLst>
              </a:tr>
              <a:tr h="7316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텍스트 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파인튜닝용 용어 사전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한국정보통신기술협회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41,967</a:t>
                      </a: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개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18 MB</a:t>
                      </a:r>
                      <a:endParaRPr 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IT </a:t>
                      </a: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용어 </a:t>
                      </a:r>
                      <a:r>
                        <a:rPr lang="ko-KR" altLang="en-US" sz="1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크롤링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194587"/>
                  </a:ext>
                </a:extLst>
              </a:tr>
              <a:tr h="7316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텍스트 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파인튜닝용 용어 사전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한국정보통신기술협회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79</a:t>
                      </a: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개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19 KB</a:t>
                      </a:r>
                      <a:endParaRPr 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IT </a:t>
                      </a: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용어 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pdf </a:t>
                      </a: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추출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721250"/>
                  </a:ext>
                </a:extLst>
              </a:tr>
              <a:tr h="7316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텍스트 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파인튜닝용 용어 사전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OpenAI GPT </a:t>
                      </a: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모델 생성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744</a:t>
                      </a:r>
                      <a:r>
                        <a:rPr lang="ko-KR" alt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개 </a:t>
                      </a:r>
                      <a:endParaRPr lang="ko-KR" alt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123 KB</a:t>
                      </a:r>
                      <a:endParaRPr 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ko-KR" altLang="en-US" sz="1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판교어</a:t>
                      </a:r>
                      <a:r>
                        <a:rPr lang="ko-KR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 </a:t>
                      </a:r>
                      <a:r>
                        <a:rPr lang="ko-KR" altLang="en-US" sz="1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roxima Nova"/>
                        </a:rPr>
                        <a:t>정의쌍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73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66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12">
            <a:extLst>
              <a:ext uri="{FF2B5EF4-FFF2-40B4-BE49-F238E27FC236}">
                <a16:creationId xmlns:a16="http://schemas.microsoft.com/office/drawing/2014/main" id="{7C75C7C4-B49D-44BE-9B02-43D8A6B157F1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14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3987800"/>
            <a:ext cx="11201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691" y="6459572"/>
            <a:ext cx="111379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578600" y="16383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78600" y="2120900"/>
            <a:ext cx="108458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Whisper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전사 결과와 비교하여 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STT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품질을 평가하는 데 활용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.</a:t>
            </a: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수집 전략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:  · YouTube API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를 활용하여 영상 메타데이터 수집</a:t>
            </a:r>
          </a:p>
          <a:p>
            <a:pPr lvl="0">
              <a:lnSpc>
                <a:spcPct val="107899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               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·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영상 다운로드 후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ffmpeg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기반 음성 추출</a:t>
            </a:r>
          </a:p>
          <a:p>
            <a:pPr lvl="0">
              <a:lnSpc>
                <a:spcPct val="107899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               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· YouTube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자막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(SRT/TXT)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또는 자동 자막 확보</a:t>
            </a: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수집량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: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음성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20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건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+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스크립트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20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건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총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40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)</a:t>
            </a:r>
          </a:p>
          <a:p>
            <a:pPr lvl="0" algn="l">
              <a:lnSpc>
                <a:spcPct val="107899"/>
              </a:lnSpc>
            </a:pPr>
            <a:endParaRPr lang="en-US" altLang="ko-KR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26300" y="1638300"/>
            <a:ext cx="7924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YouTube </a:t>
            </a:r>
            <a:r>
              <a:rPr lang="ko-KR" altLang="en-US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기반 </a:t>
            </a:r>
            <a:r>
              <a:rPr lang="en-US" altLang="ko-KR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IT </a:t>
            </a:r>
            <a:r>
              <a:rPr lang="ko-KR" altLang="en-US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회의 영상 데이터 추출</a:t>
            </a:r>
            <a:endParaRPr lang="en-US" sz="2200" b="1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6900" y="1600200"/>
            <a:ext cx="5765800" cy="290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7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데이터 수집</a:t>
            </a:r>
            <a:endParaRPr lang="en-US" altLang="ko-KR" sz="7000" b="1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578600" y="4053663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02.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78600" y="4587062"/>
            <a:ext cx="11201400" cy="172483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프로젝트 회의를 직접 녹음한 음성을 기반으로 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Whisper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전사 정확도 및 화자 분리 성능 검증 위함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lvl="0">
              <a:lnSpc>
                <a:spcPct val="107899"/>
              </a:lnSpc>
            </a:pP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수집 전략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: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·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사내 회의를 스마트폰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/PC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녹음 파일을 이용하여 직접 녹음</a:t>
            </a: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                    ·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외부 전사 애플리케이션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(</a:t>
            </a:r>
            <a:r>
              <a:rPr lang="ko-KR" altLang="en-US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다글로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, </a:t>
            </a:r>
            <a:r>
              <a:rPr lang="ko-KR" altLang="en-US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에이닷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, </a:t>
            </a:r>
            <a:r>
              <a:rPr lang="ko-KR" altLang="en-US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크로바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,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티로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)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을 활용하여 스크립트 추출</a:t>
            </a: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                    · </a:t>
            </a:r>
            <a:r>
              <a:rPr lang="ko-KR" altLang="en-US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다글로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, </a:t>
            </a:r>
            <a:r>
              <a:rPr lang="ko-KR" altLang="en-US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에이닷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, </a:t>
            </a:r>
            <a:r>
              <a:rPr lang="ko-KR" altLang="en-US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크로바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,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티로 전사 스크립트 기반 적합성 판단 후 화자 맵핑 진행</a:t>
            </a:r>
          </a:p>
          <a:p>
            <a:pPr lvl="0" algn="l">
              <a:lnSpc>
                <a:spcPct val="107899"/>
              </a:lnSpc>
            </a:pP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수집량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: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음성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17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건 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+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스크립트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17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건 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(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총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34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)</a:t>
            </a:r>
            <a:endParaRPr lang="ko-KR" alt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lvl="0" algn="l">
              <a:lnSpc>
                <a:spcPct val="107899"/>
              </a:lnSpc>
            </a:pPr>
            <a:endParaRPr lang="ko-KR" alt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226300" y="4053663"/>
            <a:ext cx="7924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사내 </a:t>
            </a:r>
            <a:r>
              <a:rPr lang="ko-KR" altLang="en-US" sz="2200" b="1" i="0" u="none" strike="noStrike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실회의</a:t>
            </a:r>
            <a:r>
              <a:rPr lang="ko-KR" altLang="en-US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 음성 녹음 데이터 수집</a:t>
            </a:r>
            <a:endParaRPr lang="en-US" sz="2200" b="1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BF1C31-B9CF-E106-F93C-0FA83827877D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4</a:t>
            </a:r>
            <a:endParaRPr lang="ko-KR" altLang="en-US" dirty="0"/>
          </a:p>
        </p:txBody>
      </p:sp>
      <p:pic>
        <p:nvPicPr>
          <p:cNvPr id="30" name="Picture 5">
            <a:extLst>
              <a:ext uri="{FF2B5EF4-FFF2-40B4-BE49-F238E27FC236}">
                <a16:creationId xmlns:a16="http://schemas.microsoft.com/office/drawing/2014/main" id="{EBE0FA5D-F8CD-C4BD-95BC-CFB3F2C1E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0" y="9118600"/>
            <a:ext cx="11137900" cy="12700"/>
          </a:xfrm>
          <a:prstGeom prst="rect">
            <a:avLst/>
          </a:prstGeom>
        </p:spPr>
      </p:pic>
      <p:sp>
        <p:nvSpPr>
          <p:cNvPr id="31" name="TextBox 22">
            <a:extLst>
              <a:ext uri="{FF2B5EF4-FFF2-40B4-BE49-F238E27FC236}">
                <a16:creationId xmlns:a16="http://schemas.microsoft.com/office/drawing/2014/main" id="{716FFCE9-AB37-AC79-57A9-90179A87B69C}"/>
              </a:ext>
            </a:extLst>
          </p:cNvPr>
          <p:cNvSpPr txBox="1"/>
          <p:nvPr/>
        </p:nvSpPr>
        <p:spPr>
          <a:xfrm>
            <a:off x="6578600" y="65278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03.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9A55401A-65CD-5B5A-FDB5-132A2D203835}"/>
              </a:ext>
            </a:extLst>
          </p:cNvPr>
          <p:cNvSpPr txBox="1"/>
          <p:nvPr/>
        </p:nvSpPr>
        <p:spPr>
          <a:xfrm>
            <a:off x="6578600" y="7061199"/>
            <a:ext cx="10845800" cy="18414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실제 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IT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기업에서 진행하는 회의 상황을 반영하기 위해 고품질 회의 스크립트를 추가로 생성하여 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Whisper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전사 품질 검증 및 요약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·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태스크 추출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,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잡담 필터링 성능 테스트에 활용</a:t>
            </a:r>
            <a:endParaRPr lang="en-US" altLang="ko-KR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특징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:  ·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화자 구분 포함</a:t>
            </a: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            ·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불필요한 잡담 포함</a:t>
            </a: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            ·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태스크 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/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세부 안건 포함</a:t>
            </a:r>
          </a:p>
          <a:p>
            <a:pPr lvl="0" algn="l">
              <a:lnSpc>
                <a:spcPct val="107899"/>
              </a:lnSpc>
            </a:pP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수집량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: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스크립트 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12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건 </a:t>
            </a:r>
          </a:p>
          <a:p>
            <a:pPr lvl="0" algn="l">
              <a:lnSpc>
                <a:spcPct val="107899"/>
              </a:lnSpc>
            </a:pPr>
            <a:endParaRPr lang="ko-KR" alt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4E527CBE-228A-AC26-E8CF-088FED4C1455}"/>
              </a:ext>
            </a:extLst>
          </p:cNvPr>
          <p:cNvSpPr txBox="1"/>
          <p:nvPr/>
        </p:nvSpPr>
        <p:spPr>
          <a:xfrm>
            <a:off x="7226300" y="6527800"/>
            <a:ext cx="7924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OpenAI </a:t>
            </a:r>
            <a:r>
              <a:rPr lang="ko-KR" altLang="en-US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기반 시나리오 생성 회의록 스크립트 생성</a:t>
            </a:r>
            <a:endParaRPr lang="en-US" sz="2200" b="1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BEC39-1418-9FEF-7851-D8A7E9A48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12">
            <a:extLst>
              <a:ext uri="{FF2B5EF4-FFF2-40B4-BE49-F238E27FC236}">
                <a16:creationId xmlns:a16="http://schemas.microsoft.com/office/drawing/2014/main" id="{2FC3CAF6-6A15-225B-CD3C-75312602CD2B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14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3835463-9FA3-C28E-5686-EF9ECF40F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EE8254-DDF7-9F54-E3CA-C1BF3BDF1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3987800"/>
            <a:ext cx="11201400" cy="12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BDD373-47D2-9DB4-FEA2-56BABFAA8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691" y="6459572"/>
            <a:ext cx="11137900" cy="127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0B2125D-C918-D130-F9F5-4258F7B53D29}"/>
              </a:ext>
            </a:extLst>
          </p:cNvPr>
          <p:cNvSpPr txBox="1"/>
          <p:nvPr/>
        </p:nvSpPr>
        <p:spPr>
          <a:xfrm>
            <a:off x="6578600" y="16383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04.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CEC36EC-642B-9483-07F6-9D057FC356D4}"/>
              </a:ext>
            </a:extLst>
          </p:cNvPr>
          <p:cNvSpPr txBox="1"/>
          <p:nvPr/>
        </p:nvSpPr>
        <p:spPr>
          <a:xfrm>
            <a:off x="6578600" y="2120899"/>
            <a:ext cx="10845800" cy="14247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실제 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IT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분야에서 활용하는 용어를 통한 모델 </a:t>
            </a:r>
            <a:r>
              <a:rPr lang="ko-KR" altLang="en-US" sz="2000" dirty="0" err="1">
                <a:solidFill>
                  <a:srgbClr val="000000"/>
                </a:solidFill>
                <a:latin typeface="Poppins Light"/>
              </a:rPr>
              <a:t>파인튜닝을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 통해 확실한 태스크 추출 위함</a:t>
            </a:r>
            <a:endParaRPr lang="en-US" altLang="ko-KR" sz="2000" dirty="0">
              <a:solidFill>
                <a:srgbClr val="000000"/>
              </a:solidFill>
              <a:latin typeface="Poppins Light"/>
            </a:endParaRP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수집 전략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:  ·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페이지 단위 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HTML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파싱으로 용어의 </a:t>
            </a:r>
            <a:r>
              <a:rPr lang="en-US" altLang="ko-KR" sz="2000" dirty="0" err="1">
                <a:solidFill>
                  <a:srgbClr val="000000"/>
                </a:solidFill>
                <a:latin typeface="Poppins Light"/>
              </a:rPr>
              <a:t>word_seq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을 추출</a:t>
            </a: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                    ·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내부 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AJAX POST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호출로 용어명과 정의를 수집</a:t>
            </a: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수집량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: 41,967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개 용어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정의 쌍</a:t>
            </a:r>
          </a:p>
          <a:p>
            <a:pPr lvl="0">
              <a:lnSpc>
                <a:spcPct val="107899"/>
              </a:lnSpc>
            </a:pPr>
            <a:endParaRPr lang="en-US" altLang="ko-KR" sz="2000" dirty="0">
              <a:solidFill>
                <a:srgbClr val="000000"/>
              </a:solidFill>
              <a:latin typeface="Poppins Light"/>
            </a:endParaRPr>
          </a:p>
          <a:p>
            <a:pPr lvl="0">
              <a:lnSpc>
                <a:spcPct val="107899"/>
              </a:lnSpc>
            </a:pPr>
            <a:endParaRPr lang="ko-KR" altLang="en-US" sz="2000" dirty="0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4025394-9ED6-6F92-1ECC-91CE1AD9FF5B}"/>
              </a:ext>
            </a:extLst>
          </p:cNvPr>
          <p:cNvSpPr txBox="1"/>
          <p:nvPr/>
        </p:nvSpPr>
        <p:spPr>
          <a:xfrm>
            <a:off x="7226300" y="1638300"/>
            <a:ext cx="7924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TTA </a:t>
            </a:r>
            <a:r>
              <a:rPr lang="ko-KR" altLang="en-US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정보통신 용어사전 웹 </a:t>
            </a:r>
            <a:r>
              <a:rPr lang="ko-KR" altLang="en-US" sz="2200" b="1" i="0" u="none" strike="noStrike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크롤링</a:t>
            </a:r>
            <a:endParaRPr lang="ko-KR" altLang="en-US" sz="2200" b="1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6EADAEB-28A7-FE9C-88EB-D7096C24002B}"/>
              </a:ext>
            </a:extLst>
          </p:cNvPr>
          <p:cNvSpPr txBox="1"/>
          <p:nvPr/>
        </p:nvSpPr>
        <p:spPr>
          <a:xfrm>
            <a:off x="596900" y="1600200"/>
            <a:ext cx="5765800" cy="290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7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데이터 수집</a:t>
            </a:r>
            <a:endParaRPr lang="en-US" altLang="ko-KR" sz="7000" b="1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F1C67D3-27CB-C642-AC4C-885CDE409D4F}"/>
              </a:ext>
            </a:extLst>
          </p:cNvPr>
          <p:cNvSpPr txBox="1"/>
          <p:nvPr/>
        </p:nvSpPr>
        <p:spPr>
          <a:xfrm>
            <a:off x="6578600" y="4053663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05.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95DA306-9BF0-0F82-63BB-BC1EB93A7403}"/>
              </a:ext>
            </a:extLst>
          </p:cNvPr>
          <p:cNvSpPr txBox="1"/>
          <p:nvPr/>
        </p:nvSpPr>
        <p:spPr>
          <a:xfrm>
            <a:off x="6578600" y="4587062"/>
            <a:ext cx="11201400" cy="172483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실제 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IT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분야에서 활용하는 용어를 통한 모델 </a:t>
            </a:r>
            <a:r>
              <a:rPr lang="ko-KR" altLang="en-US" sz="2000" dirty="0" err="1">
                <a:solidFill>
                  <a:srgbClr val="000000"/>
                </a:solidFill>
                <a:latin typeface="Poppins Light"/>
              </a:rPr>
              <a:t>파인튜닝을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 통해 확실한 태스크 추출 위함</a:t>
            </a:r>
            <a:endParaRPr lang="en-US" altLang="ko-KR" sz="2000" dirty="0">
              <a:solidFill>
                <a:srgbClr val="000000"/>
              </a:solidFill>
              <a:latin typeface="Poppins Light"/>
            </a:endParaRP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수집 전략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:  ·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한국정보통신기술협회에서 발간한 ‘최신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ICT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시사용어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2025’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에서 추출한 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IT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도메인   </a:t>
            </a:r>
            <a:br>
              <a:rPr lang="en-US" altLang="ko-KR" sz="2000" dirty="0">
                <a:solidFill>
                  <a:srgbClr val="000000"/>
                </a:solidFill>
                <a:latin typeface="Poppins Light"/>
              </a:rPr>
            </a:b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                    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특화 텍스트 데이터</a:t>
            </a: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                     ·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용어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정의 쌍 형태로 구성</a:t>
            </a:r>
            <a:endParaRPr lang="en-US" altLang="ko-KR" sz="2000" dirty="0">
              <a:solidFill>
                <a:srgbClr val="000000"/>
              </a:solidFill>
              <a:latin typeface="Poppins Light"/>
            </a:endParaRP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수집량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: 79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개 용어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정의 쌍</a:t>
            </a:r>
          </a:p>
          <a:p>
            <a:pPr lvl="0">
              <a:lnSpc>
                <a:spcPct val="107899"/>
              </a:lnSpc>
            </a:pPr>
            <a:endParaRPr lang="en-US" altLang="ko-KR" sz="2000" dirty="0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7823EA4-CACD-E5D2-0F1F-C5DF50CA41D6}"/>
              </a:ext>
            </a:extLst>
          </p:cNvPr>
          <p:cNvSpPr txBox="1"/>
          <p:nvPr/>
        </p:nvSpPr>
        <p:spPr>
          <a:xfrm>
            <a:off x="7226300" y="4053663"/>
            <a:ext cx="7924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용어집 </a:t>
            </a:r>
            <a:r>
              <a:rPr lang="en-US" altLang="ko-KR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PDF </a:t>
            </a:r>
            <a:r>
              <a:rPr lang="ko-KR" altLang="en-US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텍스트 추출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152ACE4-504C-ED64-AC14-37DD86421C88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4</a:t>
            </a:r>
            <a:endParaRPr lang="ko-KR" altLang="en-US" dirty="0"/>
          </a:p>
        </p:txBody>
      </p:sp>
      <p:pic>
        <p:nvPicPr>
          <p:cNvPr id="30" name="Picture 5">
            <a:extLst>
              <a:ext uri="{FF2B5EF4-FFF2-40B4-BE49-F238E27FC236}">
                <a16:creationId xmlns:a16="http://schemas.microsoft.com/office/drawing/2014/main" id="{A29D2091-76A1-52EB-E01C-291283D6F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0" y="9118600"/>
            <a:ext cx="11137900" cy="12700"/>
          </a:xfrm>
          <a:prstGeom prst="rect">
            <a:avLst/>
          </a:prstGeom>
        </p:spPr>
      </p:pic>
      <p:sp>
        <p:nvSpPr>
          <p:cNvPr id="31" name="TextBox 22">
            <a:extLst>
              <a:ext uri="{FF2B5EF4-FFF2-40B4-BE49-F238E27FC236}">
                <a16:creationId xmlns:a16="http://schemas.microsoft.com/office/drawing/2014/main" id="{94118885-C650-7B9E-44F5-AD4210A9D8F4}"/>
              </a:ext>
            </a:extLst>
          </p:cNvPr>
          <p:cNvSpPr txBox="1"/>
          <p:nvPr/>
        </p:nvSpPr>
        <p:spPr>
          <a:xfrm>
            <a:off x="6578600" y="65278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06.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969FA3AC-825F-DC11-5E69-5CC3FC73385B}"/>
              </a:ext>
            </a:extLst>
          </p:cNvPr>
          <p:cNvSpPr txBox="1"/>
          <p:nvPr/>
        </p:nvSpPr>
        <p:spPr>
          <a:xfrm>
            <a:off x="6578600" y="7061199"/>
            <a:ext cx="10845800" cy="18414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IT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기업 내부에서 쓰는 용어를 지칭하는 말인 ‘</a:t>
            </a:r>
            <a:r>
              <a:rPr lang="ko-KR" altLang="en-US" sz="2000" dirty="0" err="1">
                <a:solidFill>
                  <a:srgbClr val="000000"/>
                </a:solidFill>
                <a:latin typeface="Poppins Light"/>
              </a:rPr>
              <a:t>판교어’를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 모델에 파인 튜닝하여 회의 중 정확한 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IT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용어가 아닌 줄임말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은어를 사용하더라도 정확한 태스크 추출 위함</a:t>
            </a:r>
            <a:endParaRPr lang="en-US" altLang="ko-KR" sz="2000" dirty="0">
              <a:solidFill>
                <a:srgbClr val="000000"/>
              </a:solidFill>
              <a:latin typeface="Poppins Light"/>
            </a:endParaRP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수집 전략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:  · OpenAI GPT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모델을 활용하여 생성한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판교어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용어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정의 쌍 형태로 구성</a:t>
            </a:r>
          </a:p>
          <a:p>
            <a:pPr lvl="0">
              <a:lnSpc>
                <a:spcPct val="107899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               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 ·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정의 안에 예시를 추가하여 실제 사용 시 형태를 명시함</a:t>
            </a: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                     · OpenAI GPT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Gemini API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교차 검증을 통한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할루시네이션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방지 </a:t>
            </a:r>
          </a:p>
          <a:p>
            <a:pPr lvl="0">
              <a:lnSpc>
                <a:spcPct val="107899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수집량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: 744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개 용어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정의 쌍</a:t>
            </a:r>
          </a:p>
          <a:p>
            <a:pPr lvl="0">
              <a:lnSpc>
                <a:spcPct val="107899"/>
              </a:lnSpc>
            </a:pPr>
            <a:endParaRPr lang="ko-KR" altLang="en-US" sz="2000" dirty="0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F07738F2-C757-1362-6415-7BEDE9904BCA}"/>
              </a:ext>
            </a:extLst>
          </p:cNvPr>
          <p:cNvSpPr txBox="1"/>
          <p:nvPr/>
        </p:nvSpPr>
        <p:spPr>
          <a:xfrm>
            <a:off x="7226300" y="6527800"/>
            <a:ext cx="7924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OpenAI </a:t>
            </a:r>
            <a:r>
              <a:rPr lang="ko-KR" altLang="en-US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기반 </a:t>
            </a:r>
            <a:r>
              <a:rPr lang="ko-KR" altLang="en-US" sz="2200" b="1" i="0" u="none" strike="noStrike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판교어</a:t>
            </a:r>
            <a:r>
              <a:rPr lang="ko-KR" altLang="en-US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 단어</a:t>
            </a:r>
            <a:r>
              <a:rPr lang="en-US" altLang="ko-KR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-</a:t>
            </a:r>
            <a:r>
              <a:rPr lang="ko-KR" altLang="en-US" sz="22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정의 쌍 수집</a:t>
            </a:r>
          </a:p>
        </p:txBody>
      </p:sp>
    </p:spTree>
    <p:extLst>
      <p:ext uri="{BB962C8B-B14F-4D97-AF65-F5344CB8AC3E}">
        <p14:creationId xmlns:p14="http://schemas.microsoft.com/office/powerpoint/2010/main" val="174478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3797300"/>
            <a:ext cx="9715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Poppins Regular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13700" y="4152900"/>
            <a:ext cx="533400" cy="3937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51800" y="4762500"/>
            <a:ext cx="9855200" cy="9271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한국 기업 특화 플랫폼 개발을 위해 </a:t>
            </a:r>
            <a:r>
              <a:rPr lang="ko-KR" altLang="en-US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퍼플렉시티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대비 상위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10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위 모델 중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lvl="0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한국어 특화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모델 선정</a:t>
            </a:r>
            <a:endParaRPr lang="en-US" altLang="ko-KR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(SKT A.X-4.0 / Kakao Kanana–1.5–8b / KT </a:t>
            </a:r>
            <a:r>
              <a:rPr lang="en-US" altLang="ko-KR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Midm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–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2.0 Mini / KT </a:t>
            </a:r>
            <a:r>
              <a:rPr lang="en-US" altLang="ko-KR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Midm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–2.0 Base)</a:t>
            </a:r>
            <a:endParaRPr 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013700" y="6400800"/>
            <a:ext cx="533400" cy="3937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51800" y="6972300"/>
            <a:ext cx="9855200" cy="23495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altLang="ko-KR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sLLM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요약 성능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평가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위해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python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Bert-score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라이브러리 이용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BERTScore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확인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</a:b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lvl="0" algn="l">
              <a:lnSpc>
                <a:spcPct val="107899"/>
              </a:lnSpc>
            </a:pPr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데이터셋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: AI hub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국회 회의록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데이터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5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건 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(.</a:t>
            </a:r>
            <a:r>
              <a:rPr lang="en-US" altLang="ko-KR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json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)</a:t>
            </a:r>
            <a:endParaRPr lang="ko-KR" alt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평가 지표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: </a:t>
            </a:r>
            <a:r>
              <a:rPr lang="en-US" altLang="ko-KR" sz="2000" b="0" i="0" u="none" strike="no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BERTScore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(Precision, Recall, F1 Score)</a:t>
            </a:r>
          </a:p>
          <a:p>
            <a:pPr lvl="0" algn="l">
              <a:lnSpc>
                <a:spcPct val="107899"/>
              </a:lnSpc>
            </a:pP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-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평가 결과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: </a:t>
            </a:r>
            <a:r>
              <a:rPr lang="en-US" altLang="ko-KR" sz="20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SKT A.X-4.0 </a:t>
            </a:r>
            <a:r>
              <a:rPr lang="ko-KR" altLang="en-US" sz="20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요약 성능 우위 확인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⦁    정확도 중심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(Precision 1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위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):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불필요한 말을 최소화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,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핵심 추출</a:t>
            </a:r>
          </a:p>
          <a:p>
            <a:pPr lvl="0" algn="l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⦁    최적의 밸런스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(F1 Score 1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위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):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세 평가 지표 모두 우수하고 균형 잡힌 성능</a:t>
            </a:r>
            <a:endParaRPr 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013700" y="1930400"/>
            <a:ext cx="533400" cy="3937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13700" y="2679700"/>
            <a:ext cx="9448800" cy="6858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Weights &amp; Biases(Weights &amp; Biases, Inc.)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에서</a:t>
            </a:r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공개한 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Korean LLM Leaderboard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에서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15B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미만 모델 중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TOTAL_AVG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가 상위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10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</a:rPr>
              <a:t>위인 모델 선정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lvl="0" algn="l">
              <a:lnSpc>
                <a:spcPct val="107899"/>
              </a:lnSpc>
            </a:pPr>
            <a:r>
              <a:rPr 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https://api.wandb.ai/links/wandb-korea/pxvsz3np</a:t>
            </a:r>
            <a:endParaRPr 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  <a:p>
            <a:pPr lvl="0" algn="l">
              <a:lnSpc>
                <a:spcPct val="107899"/>
              </a:lnSpc>
            </a:pPr>
            <a:endParaRPr 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699500" y="4152900"/>
            <a:ext cx="7010400" cy="3937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한국어 특화</a:t>
            </a:r>
            <a:endParaRPr lang="en-US" sz="2200" b="1" i="0" u="none" strike="noStrike" spc="1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99500" y="6400800"/>
            <a:ext cx="7023100" cy="3937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BERT - Score</a:t>
            </a:r>
            <a:endParaRPr lang="en-US" sz="2200" b="1" i="0" u="none" strike="noStrike" spc="1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661400" y="1930400"/>
            <a:ext cx="7061200" cy="3937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모델 </a:t>
            </a:r>
            <a:r>
              <a:rPr lang="ko-KR" altLang="en-US" sz="22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퍼플렉시티</a:t>
            </a:r>
            <a:r>
              <a:rPr lang="ko-KR" altLang="en-US" sz="2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 </a:t>
            </a:r>
            <a:endParaRPr lang="en-US" sz="2200" b="1" i="0" u="none" strike="noStrike" spc="1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B717CF4F-6029-E413-196D-9F5FA677D30E}"/>
              </a:ext>
            </a:extLst>
          </p:cNvPr>
          <p:cNvSpPr txBox="1"/>
          <p:nvPr/>
        </p:nvSpPr>
        <p:spPr>
          <a:xfrm>
            <a:off x="596900" y="1600200"/>
            <a:ext cx="5765800" cy="29083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7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모델 선정</a:t>
            </a:r>
            <a:endParaRPr lang="en-US" altLang="ko-KR" sz="7000" b="1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>
              <a:lnSpc>
                <a:spcPct val="99600"/>
              </a:lnSpc>
            </a:pPr>
            <a:endParaRPr lang="en-US" altLang="ko-KR" sz="5000" b="1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>
              <a:lnSpc>
                <a:spcPct val="99600"/>
              </a:lnSpc>
            </a:pPr>
            <a:r>
              <a:rPr lang="ko-KR" altLang="en-US" sz="6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선정 기준</a:t>
            </a:r>
            <a:endParaRPr lang="en-US" altLang="ko-KR" sz="60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32FA0AF7-4339-2160-5658-30A1364BDBF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67560" y="3000170"/>
            <a:ext cx="4320000" cy="97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31" name="실행 단추: 앞으로 또는 다음으로 이동 3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350CD920-3EE5-F36C-9B93-0558DF6E6BF7}"/>
              </a:ext>
            </a:extLst>
          </p:cNvPr>
          <p:cNvSpPr/>
          <p:nvPr/>
        </p:nvSpPr>
        <p:spPr>
          <a:xfrm>
            <a:off x="17196425" y="3291250"/>
            <a:ext cx="360000" cy="360000"/>
          </a:xfrm>
          <a:prstGeom prst="actionButtonForwardNex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실행 단추: 앞으로 또는 다음으로 이동 3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9504512-7C71-5A04-B4D8-2B0D66741E4F}"/>
              </a:ext>
            </a:extLst>
          </p:cNvPr>
          <p:cNvSpPr/>
          <p:nvPr/>
        </p:nvSpPr>
        <p:spPr>
          <a:xfrm>
            <a:off x="17166000" y="8572500"/>
            <a:ext cx="360000" cy="360000"/>
          </a:xfrm>
          <a:prstGeom prst="actionButtonForwardNex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C2B16260-7EDA-FE19-0660-097F503948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8800" y="3987800"/>
            <a:ext cx="9000000" cy="10204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53CE56E0-C02F-70DB-037E-41F13200B2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8800" y="5953694"/>
            <a:ext cx="9000000" cy="10204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61B4660-99DE-9F82-3BC8-5902922980A9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5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7BDDF-98EA-EEEF-989C-B67FE23C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480E25-7DB3-6B60-43DF-C64AD6D5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117343"/>
            <a:ext cx="16357599" cy="6052312"/>
          </a:xfrm>
          <a:prstGeom prst="rect">
            <a:avLst/>
          </a:prstGeom>
        </p:spPr>
      </p:pic>
      <p:sp>
        <p:nvSpPr>
          <p:cNvPr id="4" name="실행 단추: 홈으로 이동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B14CC19-473B-5DD4-9DF4-651F0E86648A}"/>
              </a:ext>
            </a:extLst>
          </p:cNvPr>
          <p:cNvSpPr/>
          <p:nvPr/>
        </p:nvSpPr>
        <p:spPr>
          <a:xfrm>
            <a:off x="16687800" y="9334500"/>
            <a:ext cx="634999" cy="533400"/>
          </a:xfrm>
          <a:prstGeom prst="actionButtonHom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6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D6948F-F0CC-9386-3EE4-A47046CE2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87D743-22DE-3B19-9030-E97A41B9B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34" y="965199"/>
            <a:ext cx="14407931" cy="8356600"/>
          </a:xfrm>
          <a:prstGeom prst="rect">
            <a:avLst/>
          </a:prstGeom>
        </p:spPr>
      </p:pic>
      <p:sp>
        <p:nvSpPr>
          <p:cNvPr id="3" name="실행 단추: 홈으로 이동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E8A1B93-3873-8C51-3466-C6D8C7D8CBBE}"/>
              </a:ext>
            </a:extLst>
          </p:cNvPr>
          <p:cNvSpPr/>
          <p:nvPr/>
        </p:nvSpPr>
        <p:spPr>
          <a:xfrm>
            <a:off x="16687800" y="9334500"/>
            <a:ext cx="634999" cy="533400"/>
          </a:xfrm>
          <a:prstGeom prst="actionButtonHom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13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88E10-C8DC-1995-75D9-7D6CDBA1E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54DFC48-BFEE-FAC7-88BE-7A80377F8EE9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6</a:t>
            </a:r>
            <a:endParaRPr lang="ko-KR" altLang="en-US" dirty="0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6B45E9E2-37F1-6F74-C033-86233DFC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FC006B40-FA43-F0AF-9FD4-B94DA0A1398B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05</a:t>
            </a: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78087C15-31EB-89E3-92CD-60529D2C49BB}"/>
              </a:ext>
            </a:extLst>
          </p:cNvPr>
          <p:cNvSpPr txBox="1"/>
          <p:nvPr/>
        </p:nvSpPr>
        <p:spPr>
          <a:xfrm>
            <a:off x="838200" y="1790700"/>
            <a:ext cx="47371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말하는대로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60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구현</a:t>
            </a:r>
            <a:endParaRPr lang="en-US" altLang="ko-KR" sz="6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3000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50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개발 환경</a:t>
            </a:r>
            <a:endParaRPr lang="en-US" sz="5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9176766-90C9-2D63-10B3-2DD48DFE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23" y="3927270"/>
            <a:ext cx="4320000" cy="9730"/>
          </a:xfrm>
          <a:prstGeom prst="rect">
            <a:avLst/>
          </a:prstGeom>
          <a:ln>
            <a:solidFill>
              <a:srgbClr val="D9D9D9"/>
            </a:solidFill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87889F-9323-ADC6-79A2-B835CDC5E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77644"/>
              </p:ext>
            </p:extLst>
          </p:nvPr>
        </p:nvGraphicFramePr>
        <p:xfrm>
          <a:off x="6934200" y="1813560"/>
          <a:ext cx="9113520" cy="6978645"/>
        </p:xfrm>
        <a:graphic>
          <a:graphicData uri="http://schemas.openxmlformats.org/drawingml/2006/table">
            <a:tbl>
              <a:tblPr/>
              <a:tblGrid>
                <a:gridCol w="4513500">
                  <a:extLst>
                    <a:ext uri="{9D8B030D-6E8A-4147-A177-3AD203B41FA5}">
                      <a16:colId xmlns:a16="http://schemas.microsoft.com/office/drawing/2014/main" val="397804210"/>
                    </a:ext>
                  </a:extLst>
                </a:gridCol>
                <a:gridCol w="4600020">
                  <a:extLst>
                    <a:ext uri="{9D8B030D-6E8A-4147-A177-3AD203B41FA5}">
                      <a16:colId xmlns:a16="http://schemas.microsoft.com/office/drawing/2014/main" val="127627327"/>
                    </a:ext>
                  </a:extLst>
                </a:gridCol>
              </a:tblGrid>
              <a:tr h="710361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분류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기술 도구</a:t>
                      </a:r>
                      <a:endParaRPr lang="ko-KR" altLang="en-US" sz="18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158554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1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Programming Languages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Python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011826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1" i="0" u="none" strike="noStrike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Frontend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HTML, CSS, JavaScript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112585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1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Database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MySQL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181248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1" i="0" u="none" strike="noStrike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sLLM 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  </a:t>
                      </a:r>
                      <a:r>
                        <a:rPr lang="en-US" sz="1800" b="0" i="0" u="none" strike="noStrike" dirty="0" err="1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skt</a:t>
                      </a:r>
                      <a:r>
                        <a:rPr lang="en-US" sz="1800" b="0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/A.X-4.0-Light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623538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1" i="0" u="none" strike="noStrike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Frameworks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Django, </a:t>
                      </a:r>
                      <a:r>
                        <a:rPr lang="en-US" sz="1800" b="0" i="0" u="none" strike="noStrike" dirty="0" err="1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LangChain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118419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1" i="0" u="none" strike="noStrike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Libraries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HuggingFace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609136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1" i="0" u="none" strike="noStrike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Cloud &amp; Deployment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AWS, </a:t>
                      </a:r>
                      <a:r>
                        <a:rPr lang="en-US" sz="1800" b="0" i="0" u="none" strike="noStrike" dirty="0" err="1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RunPod</a:t>
                      </a:r>
                      <a:r>
                        <a:rPr lang="en-US" sz="1800" b="0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, Docker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5623059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1" i="0" u="none" strike="noStrike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Server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Nginx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819046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1" i="0" u="none" strike="noStrike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Development tool 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VSCode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757146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1" i="0" u="none" strike="noStrike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UI/UX Design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Figma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705053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1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Collaboration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9992" rtl="0" fontAlgn="ctr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353744"/>
                          </a:solidFill>
                          <a:effectLst/>
                          <a:latin typeface="Proxima Nova"/>
                        </a:rPr>
                        <a:t>GitHub, Discord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397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93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1F156AEA-8C2E-AF6A-09AC-34EC695B2D8B}"/>
              </a:ext>
            </a:extLst>
          </p:cNvPr>
          <p:cNvSpPr/>
          <p:nvPr/>
        </p:nvSpPr>
        <p:spPr>
          <a:xfrm>
            <a:off x="0" y="1403168"/>
            <a:ext cx="4724400" cy="16222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9" name="TextBox 9"/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" y="1562100"/>
            <a:ext cx="8089900" cy="146174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8000" b="1" i="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Poppins Regular" panose="020B0600000101010101" charset="0"/>
              </a:rPr>
              <a:t>CONTENTS</a:t>
            </a: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A7CC58CA-B0A3-E243-56A7-BF8B04FE5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996267"/>
            <a:ext cx="5638800" cy="12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5">
            <a:extLst>
              <a:ext uri="{FF2B5EF4-FFF2-40B4-BE49-F238E27FC236}">
                <a16:creationId xmlns:a16="http://schemas.microsoft.com/office/drawing/2014/main" id="{1F5387AC-34EB-8032-E27C-BE57B44D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948099"/>
            <a:ext cx="5638800" cy="12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0E3F93BE-8343-3C42-2E0D-879BFBC5E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7908453"/>
            <a:ext cx="5638800" cy="12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04E708AE-FD82-2C29-8BBF-B4DC04D61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824" y="8870521"/>
            <a:ext cx="5638800" cy="12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32BBC9BE-C54E-B957-6DD8-E42250286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368" y="4975131"/>
            <a:ext cx="5638800" cy="12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3" name="TextBox 13">
            <a:extLst>
              <a:ext uri="{FF2B5EF4-FFF2-40B4-BE49-F238E27FC236}">
                <a16:creationId xmlns:a16="http://schemas.microsoft.com/office/drawing/2014/main" id="{89CEABA2-2BBC-D6EC-CD78-AE36F2489B82}"/>
              </a:ext>
            </a:extLst>
          </p:cNvPr>
          <p:cNvSpPr txBox="1"/>
          <p:nvPr/>
        </p:nvSpPr>
        <p:spPr>
          <a:xfrm>
            <a:off x="2133600" y="5353915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01.</a:t>
            </a:r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603FF4C8-0CF2-52FD-6233-C17B8E125A9F}"/>
              </a:ext>
            </a:extLst>
          </p:cNvPr>
          <p:cNvSpPr txBox="1"/>
          <p:nvPr/>
        </p:nvSpPr>
        <p:spPr>
          <a:xfrm>
            <a:off x="2667000" y="5338541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‘</a:t>
            </a:r>
            <a:r>
              <a:rPr lang="ko-KR" altLang="en-US" sz="22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말하는대로</a:t>
            </a: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’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란</a:t>
            </a: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?</a:t>
            </a:r>
            <a:endParaRPr lang="en-US" sz="2200" b="0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87B037E6-52CD-D51A-3F5B-D39711B39B4A}"/>
              </a:ext>
            </a:extLst>
          </p:cNvPr>
          <p:cNvSpPr txBox="1"/>
          <p:nvPr/>
        </p:nvSpPr>
        <p:spPr>
          <a:xfrm>
            <a:off x="2133600" y="6319654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02.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C6545F8E-5989-F484-ABE7-6E5FE247E9EC}"/>
              </a:ext>
            </a:extLst>
          </p:cNvPr>
          <p:cNvSpPr txBox="1"/>
          <p:nvPr/>
        </p:nvSpPr>
        <p:spPr>
          <a:xfrm>
            <a:off x="2667000" y="6302964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‘</a:t>
            </a:r>
            <a:r>
              <a:rPr lang="ko-KR" altLang="en-US" sz="22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말하는대로</a:t>
            </a: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’ 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개요</a:t>
            </a:r>
            <a:endParaRPr lang="en-US" sz="2200" b="0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A7A65729-2985-4967-0C1B-8F06B1D10ECA}"/>
              </a:ext>
            </a:extLst>
          </p:cNvPr>
          <p:cNvSpPr txBox="1"/>
          <p:nvPr/>
        </p:nvSpPr>
        <p:spPr>
          <a:xfrm>
            <a:off x="2133600" y="7233515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en-US" sz="2200" b="1" i="1" u="none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03.</a:t>
            </a: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AF0303AD-A5A5-2DF3-FF37-66BFF90F2F88}"/>
              </a:ext>
            </a:extLst>
          </p:cNvPr>
          <p:cNvSpPr txBox="1"/>
          <p:nvPr/>
        </p:nvSpPr>
        <p:spPr>
          <a:xfrm>
            <a:off x="2667000" y="7246286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차별화 전략</a:t>
            </a:r>
            <a:r>
              <a:rPr lang="ko-KR" altLang="en-US" sz="2200" b="0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</a:t>
            </a:r>
            <a:endParaRPr lang="en-US" sz="2200" b="0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8A0C45E1-8E46-4509-20BE-286D47FFAE53}"/>
              </a:ext>
            </a:extLst>
          </p:cNvPr>
          <p:cNvSpPr txBox="1"/>
          <p:nvPr/>
        </p:nvSpPr>
        <p:spPr>
          <a:xfrm>
            <a:off x="2128684" y="8205337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04.</a:t>
            </a: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F277FCA0-11CE-BBF5-49A3-465214BF2BCE}"/>
              </a:ext>
            </a:extLst>
          </p:cNvPr>
          <p:cNvSpPr txBox="1"/>
          <p:nvPr/>
        </p:nvSpPr>
        <p:spPr>
          <a:xfrm>
            <a:off x="2667000" y="8213663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데이터 수집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6555515E-8613-B4AA-6102-F00C3147B63C}"/>
              </a:ext>
            </a:extLst>
          </p:cNvPr>
          <p:cNvSpPr txBox="1"/>
          <p:nvPr/>
        </p:nvSpPr>
        <p:spPr>
          <a:xfrm>
            <a:off x="10563312" y="4314869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05.</a:t>
            </a:r>
          </a:p>
        </p:txBody>
      </p:sp>
      <p:sp>
        <p:nvSpPr>
          <p:cNvPr id="52" name="TextBox 22">
            <a:extLst>
              <a:ext uri="{FF2B5EF4-FFF2-40B4-BE49-F238E27FC236}">
                <a16:creationId xmlns:a16="http://schemas.microsoft.com/office/drawing/2014/main" id="{73DF518D-6349-9B20-5FDD-1014207E45EC}"/>
              </a:ext>
            </a:extLst>
          </p:cNvPr>
          <p:cNvSpPr txBox="1"/>
          <p:nvPr/>
        </p:nvSpPr>
        <p:spPr>
          <a:xfrm>
            <a:off x="11196330" y="5315381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구현</a:t>
            </a:r>
            <a:endParaRPr lang="en-US" sz="2200" b="0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53" name="Picture 8">
            <a:extLst>
              <a:ext uri="{FF2B5EF4-FFF2-40B4-BE49-F238E27FC236}">
                <a16:creationId xmlns:a16="http://schemas.microsoft.com/office/drawing/2014/main" id="{A9DBD21F-1316-2DDE-6DE9-49B03B80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312" y="5954673"/>
            <a:ext cx="5638800" cy="12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4" name="TextBox 21">
            <a:extLst>
              <a:ext uri="{FF2B5EF4-FFF2-40B4-BE49-F238E27FC236}">
                <a16:creationId xmlns:a16="http://schemas.microsoft.com/office/drawing/2014/main" id="{321C6B89-2C23-BCEB-9F31-1F4E1A41A5B8}"/>
              </a:ext>
            </a:extLst>
          </p:cNvPr>
          <p:cNvSpPr txBox="1"/>
          <p:nvPr/>
        </p:nvSpPr>
        <p:spPr>
          <a:xfrm>
            <a:off x="10573144" y="5293716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06.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8B0B044C-078C-51A6-EC1D-F91A071CBF19}"/>
              </a:ext>
            </a:extLst>
          </p:cNvPr>
          <p:cNvSpPr txBox="1"/>
          <p:nvPr/>
        </p:nvSpPr>
        <p:spPr>
          <a:xfrm>
            <a:off x="11191768" y="6352870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모델 테스트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56" name="Picture 8">
            <a:extLst>
              <a:ext uri="{FF2B5EF4-FFF2-40B4-BE49-F238E27FC236}">
                <a16:creationId xmlns:a16="http://schemas.microsoft.com/office/drawing/2014/main" id="{7BD272C2-5928-537D-0F2F-1AC72FF00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144" y="6959863"/>
            <a:ext cx="5638800" cy="12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7" name="TextBox 21">
            <a:extLst>
              <a:ext uri="{FF2B5EF4-FFF2-40B4-BE49-F238E27FC236}">
                <a16:creationId xmlns:a16="http://schemas.microsoft.com/office/drawing/2014/main" id="{992CF79E-3145-210D-E596-AD16A7412CA9}"/>
              </a:ext>
            </a:extLst>
          </p:cNvPr>
          <p:cNvSpPr txBox="1"/>
          <p:nvPr/>
        </p:nvSpPr>
        <p:spPr>
          <a:xfrm>
            <a:off x="10563312" y="6273118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en-US" sz="2200" b="1" i="1" u="none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07.</a:t>
            </a:r>
            <a:endParaRPr lang="en-US" sz="2200" b="1" i="1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58" name="TextBox 22">
            <a:extLst>
              <a:ext uri="{FF2B5EF4-FFF2-40B4-BE49-F238E27FC236}">
                <a16:creationId xmlns:a16="http://schemas.microsoft.com/office/drawing/2014/main" id="{C5FC55D4-73FB-BD7C-7413-E6E9340A74B0}"/>
              </a:ext>
            </a:extLst>
          </p:cNvPr>
          <p:cNvSpPr txBox="1"/>
          <p:nvPr/>
        </p:nvSpPr>
        <p:spPr>
          <a:xfrm>
            <a:off x="11191768" y="7204321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시현</a:t>
            </a:r>
            <a:endParaRPr lang="en-US" sz="2200" b="0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D7089366-9675-C67B-1BC1-E82C01D1D383}"/>
              </a:ext>
            </a:extLst>
          </p:cNvPr>
          <p:cNvSpPr txBox="1"/>
          <p:nvPr/>
        </p:nvSpPr>
        <p:spPr>
          <a:xfrm>
            <a:off x="10573144" y="7232422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08.</a:t>
            </a:r>
          </a:p>
        </p:txBody>
      </p:sp>
      <p:sp>
        <p:nvSpPr>
          <p:cNvPr id="62" name="TextBox 22">
            <a:extLst>
              <a:ext uri="{FF2B5EF4-FFF2-40B4-BE49-F238E27FC236}">
                <a16:creationId xmlns:a16="http://schemas.microsoft.com/office/drawing/2014/main" id="{1CD2B8CE-9E3E-C182-3AC6-CDEAF50F48F7}"/>
              </a:ext>
            </a:extLst>
          </p:cNvPr>
          <p:cNvSpPr txBox="1"/>
          <p:nvPr/>
        </p:nvSpPr>
        <p:spPr>
          <a:xfrm>
            <a:off x="11191768" y="4277854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모델 선정</a:t>
            </a:r>
            <a:endParaRPr lang="en-US" sz="2200" b="0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63" name="Picture 7">
            <a:extLst>
              <a:ext uri="{FF2B5EF4-FFF2-40B4-BE49-F238E27FC236}">
                <a16:creationId xmlns:a16="http://schemas.microsoft.com/office/drawing/2014/main" id="{1AD5A19D-D755-BBED-3AF5-E35FC8466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7902616"/>
            <a:ext cx="5638800" cy="12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4" name="TextBox 22">
            <a:extLst>
              <a:ext uri="{FF2B5EF4-FFF2-40B4-BE49-F238E27FC236}">
                <a16:creationId xmlns:a16="http://schemas.microsoft.com/office/drawing/2014/main" id="{5BD6F856-0205-31F3-797C-47BB8572F3ED}"/>
              </a:ext>
            </a:extLst>
          </p:cNvPr>
          <p:cNvSpPr txBox="1"/>
          <p:nvPr/>
        </p:nvSpPr>
        <p:spPr>
          <a:xfrm>
            <a:off x="11233544" y="8207122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성과 및 문제점 </a:t>
            </a:r>
            <a:r>
              <a:rPr lang="en-US" altLang="ko-KR" sz="2200" b="0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/ </a:t>
            </a:r>
            <a:r>
              <a:rPr lang="ko-KR" altLang="en-US" sz="2200" b="0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향후 계획</a:t>
            </a:r>
            <a:endParaRPr lang="en-US" sz="2200" b="0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6FAA0C7B-1F91-7093-F90B-361F757C9665}"/>
              </a:ext>
            </a:extLst>
          </p:cNvPr>
          <p:cNvSpPr txBox="1"/>
          <p:nvPr/>
        </p:nvSpPr>
        <p:spPr>
          <a:xfrm>
            <a:off x="10614920" y="8235223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09.</a:t>
            </a:r>
          </a:p>
        </p:txBody>
      </p:sp>
      <p:pic>
        <p:nvPicPr>
          <p:cNvPr id="66" name="Picture 7">
            <a:extLst>
              <a:ext uri="{FF2B5EF4-FFF2-40B4-BE49-F238E27FC236}">
                <a16:creationId xmlns:a16="http://schemas.microsoft.com/office/drawing/2014/main" id="{4127DDD9-68ED-5A11-211B-7B082785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920" y="8863961"/>
            <a:ext cx="5638800" cy="12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63CDE-23F9-EB67-6BE3-01782B258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990C0BF-1C9F-B5A0-2298-1DF3A89DFB5B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6</a:t>
            </a:r>
            <a:endParaRPr lang="ko-KR" altLang="en-US" dirty="0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4E3BFBEC-E91D-E7FC-15F9-D24F2F8A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AD48A6B4-7FB7-F266-67E3-BFADB06EB34E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05</a:t>
            </a: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6C0FFD95-671E-0C69-A5ED-6D06C211DE1D}"/>
              </a:ext>
            </a:extLst>
          </p:cNvPr>
          <p:cNvSpPr txBox="1"/>
          <p:nvPr/>
        </p:nvSpPr>
        <p:spPr>
          <a:xfrm>
            <a:off x="838200" y="1790700"/>
            <a:ext cx="47371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말하는대로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60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구현</a:t>
            </a:r>
            <a:endParaRPr lang="en-US" altLang="ko-KR" sz="6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3000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50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개발 경과</a:t>
            </a:r>
            <a:endParaRPr lang="en-US" sz="5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63F7AFD-D78E-5FDA-8108-79971DF97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23" y="3927270"/>
            <a:ext cx="4320000" cy="9730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2014C747-59EA-530E-773F-4648EDAA1C39}"/>
              </a:ext>
            </a:extLst>
          </p:cNvPr>
          <p:cNvSpPr txBox="1"/>
          <p:nvPr/>
        </p:nvSpPr>
        <p:spPr>
          <a:xfrm>
            <a:off x="7277100" y="177292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0 1.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9336E22-A542-2D55-717A-09644E1BB809}"/>
              </a:ext>
            </a:extLst>
          </p:cNvPr>
          <p:cNvSpPr txBox="1"/>
          <p:nvPr/>
        </p:nvSpPr>
        <p:spPr>
          <a:xfrm>
            <a:off x="7924800" y="1772920"/>
            <a:ext cx="2286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프로젝트 기획</a:t>
            </a:r>
            <a:endParaRPr lang="en-US" sz="2400" b="1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FB2FC2-F27B-1F8D-F21C-9006D2BEDCC1}"/>
              </a:ext>
            </a:extLst>
          </p:cNvPr>
          <p:cNvSpPr txBox="1"/>
          <p:nvPr/>
        </p:nvSpPr>
        <p:spPr>
          <a:xfrm>
            <a:off x="11658600" y="1823310"/>
            <a:ext cx="3695700" cy="3810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10/28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 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(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화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) ~ 11/7 (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금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)</a:t>
            </a:r>
          </a:p>
          <a:p>
            <a:pPr lvl="0">
              <a:lnSpc>
                <a:spcPct val="107899"/>
              </a:lnSpc>
            </a:pP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Poppins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427FE-762E-C905-F371-7432602A7D75}"/>
              </a:ext>
            </a:extLst>
          </p:cNvPr>
          <p:cNvSpPr txBox="1"/>
          <p:nvPr/>
        </p:nvSpPr>
        <p:spPr>
          <a:xfrm>
            <a:off x="7924800" y="2420620"/>
            <a:ext cx="9791700" cy="9034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세부주제 선정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, WBS </a:t>
            </a: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수립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, </a:t>
            </a:r>
          </a:p>
          <a:p>
            <a:pPr lvl="0">
              <a:lnSpc>
                <a:spcPct val="107899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초기 산출물 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요구사항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시나리오 설계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프로젝트 기획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) </a:t>
            </a: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정리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E2CB0D-1B4B-0FA2-E7A5-96B8B02D2659}"/>
              </a:ext>
            </a:extLst>
          </p:cNvPr>
          <p:cNvSpPr txBox="1"/>
          <p:nvPr/>
        </p:nvSpPr>
        <p:spPr>
          <a:xfrm>
            <a:off x="7277100" y="3876038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02.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94B4204-5986-09F2-0A28-C2CF64E390E3}"/>
              </a:ext>
            </a:extLst>
          </p:cNvPr>
          <p:cNvSpPr txBox="1"/>
          <p:nvPr/>
        </p:nvSpPr>
        <p:spPr>
          <a:xfrm>
            <a:off x="7924800" y="3876038"/>
            <a:ext cx="3352800" cy="3683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데이터 수집 및 저장</a:t>
            </a:r>
            <a:endParaRPr lang="en-US" sz="2400" b="1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9E3C554-EE2B-864C-58FC-BE8BA3670550}"/>
              </a:ext>
            </a:extLst>
          </p:cNvPr>
          <p:cNvSpPr txBox="1"/>
          <p:nvPr/>
        </p:nvSpPr>
        <p:spPr>
          <a:xfrm>
            <a:off x="11658600" y="3947156"/>
            <a:ext cx="3695700" cy="3810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11/04 (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화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) ~ 11/13(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목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)</a:t>
            </a:r>
          </a:p>
          <a:p>
            <a:pPr lvl="0">
              <a:lnSpc>
                <a:spcPct val="107899"/>
              </a:lnSpc>
            </a:pP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Poppin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287AE-C18B-FE2D-C90B-98DF5F981DE5}"/>
              </a:ext>
            </a:extLst>
          </p:cNvPr>
          <p:cNvSpPr txBox="1"/>
          <p:nvPr/>
        </p:nvSpPr>
        <p:spPr>
          <a:xfrm>
            <a:off x="7924800" y="4523738"/>
            <a:ext cx="8763000" cy="81788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데이터 수집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, DB </a:t>
            </a: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모델링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데이터 </a:t>
            </a:r>
            <a:r>
              <a:rPr lang="ko-KR" altLang="en-US" sz="2400" dirty="0" err="1">
                <a:solidFill>
                  <a:srgbClr val="000000"/>
                </a:solidFill>
                <a:latin typeface="Poppins Light"/>
              </a:rPr>
              <a:t>전처리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, </a:t>
            </a:r>
          </a:p>
          <a:p>
            <a:pPr lvl="0">
              <a:lnSpc>
                <a:spcPct val="107899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데이터 </a:t>
            </a:r>
            <a:r>
              <a:rPr lang="ko-KR" altLang="en-US" sz="2400" dirty="0" err="1">
                <a:solidFill>
                  <a:srgbClr val="000000"/>
                </a:solidFill>
                <a:latin typeface="Poppins Light"/>
              </a:rPr>
              <a:t>전처리</a:t>
            </a: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 결과서 작성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124BB15B-9AD7-5A7D-2E1E-A7859B1E0ECE}"/>
              </a:ext>
            </a:extLst>
          </p:cNvPr>
          <p:cNvSpPr txBox="1"/>
          <p:nvPr/>
        </p:nvSpPr>
        <p:spPr>
          <a:xfrm>
            <a:off x="7277100" y="5951218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03.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9BA25C2-9463-94B6-A9D7-E8F414F272F7}"/>
              </a:ext>
            </a:extLst>
          </p:cNvPr>
          <p:cNvSpPr txBox="1"/>
          <p:nvPr/>
        </p:nvSpPr>
        <p:spPr>
          <a:xfrm>
            <a:off x="7924800" y="5951218"/>
            <a:ext cx="3695700" cy="3810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모델 개발 및 평가</a:t>
            </a:r>
            <a:endParaRPr lang="en-US" sz="2400" b="1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6D342EA-9819-23C7-774B-AB5D6367C2A5}"/>
              </a:ext>
            </a:extLst>
          </p:cNvPr>
          <p:cNvSpPr txBox="1"/>
          <p:nvPr/>
        </p:nvSpPr>
        <p:spPr>
          <a:xfrm>
            <a:off x="11734800" y="5999885"/>
            <a:ext cx="3695700" cy="3810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11/11 (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화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) ~ 11/21 (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금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)</a:t>
            </a: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Poppin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93EC0A-6246-9CC1-22C4-56847B1CF8FC}"/>
              </a:ext>
            </a:extLst>
          </p:cNvPr>
          <p:cNvSpPr txBox="1"/>
          <p:nvPr/>
        </p:nvSpPr>
        <p:spPr>
          <a:xfrm>
            <a:off x="7924800" y="6598918"/>
            <a:ext cx="8458200" cy="342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모델 선정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인공지능 모델 학습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테스트 진행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E1928157-D8AE-A87A-EBE5-BB9BA1999F2A}"/>
              </a:ext>
            </a:extLst>
          </p:cNvPr>
          <p:cNvSpPr txBox="1"/>
          <p:nvPr/>
        </p:nvSpPr>
        <p:spPr>
          <a:xfrm>
            <a:off x="7277100" y="7886697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1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04.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865E678B-83F1-A774-F32D-443E40415614}"/>
              </a:ext>
            </a:extLst>
          </p:cNvPr>
          <p:cNvSpPr txBox="1"/>
          <p:nvPr/>
        </p:nvSpPr>
        <p:spPr>
          <a:xfrm>
            <a:off x="7924800" y="7886697"/>
            <a:ext cx="3352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400" b="1" i="0" u="none" strike="noStrike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데모 페이지 구현</a:t>
            </a:r>
            <a:endParaRPr lang="en-US" sz="2400" b="1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D7EDA9EF-C46B-6D6C-498D-8E8D33257EA0}"/>
              </a:ext>
            </a:extLst>
          </p:cNvPr>
          <p:cNvSpPr txBox="1"/>
          <p:nvPr/>
        </p:nvSpPr>
        <p:spPr>
          <a:xfrm>
            <a:off x="11693013" y="7893046"/>
            <a:ext cx="3695700" cy="3810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11/20 (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목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) ~ 11/21 (</a:t>
            </a: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금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)</a:t>
            </a:r>
          </a:p>
          <a:p>
            <a:pPr lvl="0">
              <a:lnSpc>
                <a:spcPct val="107899"/>
              </a:lnSpc>
            </a:pPr>
            <a:endParaRPr lang="ko-KR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Poppins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A38F9C-586A-4F18-56C0-1D418C594C20}"/>
              </a:ext>
            </a:extLst>
          </p:cNvPr>
          <p:cNvSpPr txBox="1"/>
          <p:nvPr/>
        </p:nvSpPr>
        <p:spPr>
          <a:xfrm>
            <a:off x="7924800" y="8534398"/>
            <a:ext cx="5410200" cy="3429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시스템 아키텍처 설계</a:t>
            </a:r>
            <a:r>
              <a:rPr lang="en-US" altLang="ko-KR" sz="2400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Poppins Light"/>
              </a:rPr>
              <a:t>데모 페이지 구현</a:t>
            </a:r>
            <a:endParaRPr lang="en-US" altLang="ko-KR" sz="2400" dirty="0">
              <a:solidFill>
                <a:srgbClr val="000000"/>
              </a:solidFill>
              <a:latin typeface="Poppins Light"/>
            </a:endParaRPr>
          </a:p>
          <a:p>
            <a:pPr lvl="0">
              <a:lnSpc>
                <a:spcPct val="107899"/>
              </a:lnSpc>
            </a:pPr>
            <a:endParaRPr lang="ko-KR" altLang="en-US" sz="2400" dirty="0">
              <a:solidFill>
                <a:srgbClr val="000000"/>
              </a:solidFill>
              <a:latin typeface="Poppins Light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F2D349A-DE08-95D9-B35E-7E331DEE4C0A}"/>
              </a:ext>
            </a:extLst>
          </p:cNvPr>
          <p:cNvCxnSpPr/>
          <p:nvPr/>
        </p:nvCxnSpPr>
        <p:spPr>
          <a:xfrm>
            <a:off x="7277100" y="3467100"/>
            <a:ext cx="9842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1401FE-8B4A-4042-D5E0-B0C7EA31A3D4}"/>
              </a:ext>
            </a:extLst>
          </p:cNvPr>
          <p:cNvCxnSpPr/>
          <p:nvPr/>
        </p:nvCxnSpPr>
        <p:spPr>
          <a:xfrm>
            <a:off x="7277100" y="5524500"/>
            <a:ext cx="9842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FA8377-67B9-7EF2-80DC-8512854DE6B6}"/>
              </a:ext>
            </a:extLst>
          </p:cNvPr>
          <p:cNvCxnSpPr/>
          <p:nvPr/>
        </p:nvCxnSpPr>
        <p:spPr>
          <a:xfrm>
            <a:off x="7277100" y="7353300"/>
            <a:ext cx="9842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479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77D43-86CF-71A7-4F83-B747C442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63F228-419F-D09A-5DB4-2509C8B53D3B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7</a:t>
            </a:r>
            <a:endParaRPr lang="ko-KR" altLang="en-US" dirty="0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100E006C-8BE3-1031-AF87-FC8C5848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39927C02-A9C4-1FB3-951C-E65C57BB1DC3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05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7FA45B5A-CC07-BA58-91C1-0F472224B823}"/>
              </a:ext>
            </a:extLst>
          </p:cNvPr>
          <p:cNvSpPr txBox="1"/>
          <p:nvPr/>
        </p:nvSpPr>
        <p:spPr>
          <a:xfrm>
            <a:off x="3429000" y="723900"/>
            <a:ext cx="473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모델 테스트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687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4F694-8E78-9218-3A0D-085344C45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95317CE-9F8B-A19D-CED6-857D29A6B23A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8</a:t>
            </a:r>
            <a:endParaRPr lang="ko-KR" altLang="en-US" dirty="0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0F315166-9749-96CE-C228-418D5619B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EBD733B9-261F-AD87-4336-489384CB3FA1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05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D5FEAB23-2174-FA72-4D00-6DF93CC3ECD0}"/>
              </a:ext>
            </a:extLst>
          </p:cNvPr>
          <p:cNvSpPr txBox="1"/>
          <p:nvPr/>
        </p:nvSpPr>
        <p:spPr>
          <a:xfrm>
            <a:off x="3429000" y="723900"/>
            <a:ext cx="2172113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시현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DE3F68FA-8AFD-C039-A0F1-A38485511A5C}"/>
              </a:ext>
            </a:extLst>
          </p:cNvPr>
          <p:cNvSpPr txBox="1"/>
          <p:nvPr/>
        </p:nvSpPr>
        <p:spPr>
          <a:xfrm>
            <a:off x="878385" y="1902502"/>
            <a:ext cx="3746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1) </a:t>
            </a:r>
            <a:r>
              <a:rPr lang="ko-KR" altLang="en-US" sz="4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로그인</a:t>
            </a:r>
            <a:endParaRPr lang="en-US" sz="4000" b="1" i="0" u="none" strike="noStrike" spc="-100" dirty="0">
              <a:solidFill>
                <a:schemeClr val="tx1">
                  <a:lumMod val="85000"/>
                  <a:lumOff val="15000"/>
                </a:schemeClr>
              </a:solidFill>
              <a:latin typeface="Be Vietnam Pro Medium"/>
            </a:endParaRPr>
          </a:p>
        </p:txBody>
      </p:sp>
      <p:pic>
        <p:nvPicPr>
          <p:cNvPr id="7" name="비디오 6">
            <a:hlinkClick r:id="" action="ppaction://media"/>
            <a:extLst>
              <a:ext uri="{FF2B5EF4-FFF2-40B4-BE49-F238E27FC236}">
                <a16:creationId xmlns:a16="http://schemas.microsoft.com/office/drawing/2014/main" id="{FC0199B4-99BC-B93E-FE55-3D5836E7D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6255" b="2880"/>
          <a:stretch>
            <a:fillRect/>
          </a:stretch>
        </p:blipFill>
        <p:spPr>
          <a:xfrm>
            <a:off x="2895600" y="2900701"/>
            <a:ext cx="12793131" cy="581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619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03D74-45D3-3F2F-81F7-5D4515812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30C44D09-CE60-4D5C-0BB7-5F26399DC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340" b="10618"/>
          <a:stretch>
            <a:fillRect/>
          </a:stretch>
        </p:blipFill>
        <p:spPr>
          <a:xfrm>
            <a:off x="2895600" y="2897596"/>
            <a:ext cx="12793131" cy="5827304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A273142-DEBE-9576-BE16-B451E772E52E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8</a:t>
            </a:r>
            <a:endParaRPr lang="ko-KR" altLang="en-US" dirty="0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4CB3457A-F6F3-875C-ACAF-E15A16D08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888E9648-9446-AB53-F324-B6141D03D068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05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DC022B05-F92B-B9E4-39EE-AC434D692B2A}"/>
              </a:ext>
            </a:extLst>
          </p:cNvPr>
          <p:cNvSpPr txBox="1"/>
          <p:nvPr/>
        </p:nvSpPr>
        <p:spPr>
          <a:xfrm>
            <a:off x="3429000" y="723900"/>
            <a:ext cx="2172113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시현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B16CEF9-5ECD-2CF3-8E2B-F6A4FFA911DD}"/>
              </a:ext>
            </a:extLst>
          </p:cNvPr>
          <p:cNvSpPr txBox="1"/>
          <p:nvPr/>
        </p:nvSpPr>
        <p:spPr>
          <a:xfrm>
            <a:off x="878385" y="1902502"/>
            <a:ext cx="3746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2) </a:t>
            </a:r>
            <a:r>
              <a:rPr lang="ko-KR" altLang="en-US" sz="4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새 회의 시작 </a:t>
            </a:r>
            <a:endParaRPr lang="en-US" sz="4000" b="1" i="0" u="none" strike="noStrike" spc="-100" dirty="0">
              <a:solidFill>
                <a:schemeClr val="tx1">
                  <a:lumMod val="85000"/>
                  <a:lumOff val="15000"/>
                </a:schemeClr>
              </a:solidFill>
              <a:latin typeface="Be Vietnam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8766240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80EE3-ECAF-6A81-9EEA-F3230FD55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339931E0-24BF-D49D-A5ED-C9D8E43F9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340" b="10618"/>
          <a:stretch>
            <a:fillRect/>
          </a:stretch>
        </p:blipFill>
        <p:spPr>
          <a:xfrm>
            <a:off x="2895600" y="2914545"/>
            <a:ext cx="12793131" cy="5805253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A04170D-6E16-BAD2-7514-C8AFE7D1D3ED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8</a:t>
            </a:r>
            <a:endParaRPr lang="ko-KR" altLang="en-US" dirty="0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BFD2C6DE-FCE2-0CF4-302D-E28C1FC28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0613BC8D-FD03-C803-55CB-A1F41A202AD5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05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31B03A23-7238-7D75-4F42-77C218CFF8B4}"/>
              </a:ext>
            </a:extLst>
          </p:cNvPr>
          <p:cNvSpPr txBox="1"/>
          <p:nvPr/>
        </p:nvSpPr>
        <p:spPr>
          <a:xfrm>
            <a:off x="3429000" y="723900"/>
            <a:ext cx="2172113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시현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5CD785C-2E27-1259-4990-EA8DDC4EF649}"/>
              </a:ext>
            </a:extLst>
          </p:cNvPr>
          <p:cNvSpPr txBox="1"/>
          <p:nvPr/>
        </p:nvSpPr>
        <p:spPr>
          <a:xfrm>
            <a:off x="878385" y="1902502"/>
            <a:ext cx="3746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3</a:t>
            </a:r>
            <a:r>
              <a:rPr lang="en-US" sz="4000" b="1" i="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) </a:t>
            </a:r>
            <a:r>
              <a:rPr lang="ko-KR" altLang="en-US" sz="4000" b="1" i="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새 회의 만들기</a:t>
            </a:r>
            <a:endParaRPr lang="en-US" sz="4000" b="1" i="0" u="none" strike="noStrike" spc="-100" dirty="0">
              <a:solidFill>
                <a:schemeClr val="tx1">
                  <a:lumMod val="85000"/>
                  <a:lumOff val="15000"/>
                </a:schemeClr>
              </a:solidFill>
              <a:latin typeface="Be Vietnam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5716405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5AE7F-084A-283D-4B71-6AE4C5D95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5F0B3B0A-2C6F-B6ED-75CB-A199B875E8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618" b="13395"/>
          <a:stretch>
            <a:fillRect/>
          </a:stretch>
        </p:blipFill>
        <p:spPr>
          <a:xfrm>
            <a:off x="2895600" y="2900700"/>
            <a:ext cx="12793131" cy="5819097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7B0E59D-AAE2-3E6A-46C4-41279FC3AC54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8</a:t>
            </a:r>
            <a:endParaRPr lang="ko-KR" altLang="en-US" dirty="0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F61D829E-4D35-B85B-8FF2-75CCA75F4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837933BF-A245-1D0E-C98D-927625B9F90E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05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604EF579-95F7-BBA9-FBC0-9CF52602E6D9}"/>
              </a:ext>
            </a:extLst>
          </p:cNvPr>
          <p:cNvSpPr txBox="1"/>
          <p:nvPr/>
        </p:nvSpPr>
        <p:spPr>
          <a:xfrm>
            <a:off x="3429000" y="723900"/>
            <a:ext cx="2172113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시현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DB5D98AE-1F5A-1C02-D2B1-C2F65278F2D0}"/>
              </a:ext>
            </a:extLst>
          </p:cNvPr>
          <p:cNvSpPr txBox="1"/>
          <p:nvPr/>
        </p:nvSpPr>
        <p:spPr>
          <a:xfrm>
            <a:off x="878384" y="1902502"/>
            <a:ext cx="5598615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4) </a:t>
            </a:r>
            <a:r>
              <a:rPr lang="ko-KR" altLang="en-US" sz="4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전문</a:t>
            </a:r>
            <a:r>
              <a:rPr lang="en-US" altLang="ko-KR" sz="4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, </a:t>
            </a:r>
            <a:r>
              <a:rPr lang="ko-KR" altLang="en-US" sz="4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요약</a:t>
            </a:r>
            <a:r>
              <a:rPr lang="en-US" altLang="ko-KR" sz="4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, </a:t>
            </a:r>
            <a:r>
              <a:rPr lang="ko-KR" altLang="en-US" sz="4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태스크 반환</a:t>
            </a:r>
            <a:r>
              <a:rPr lang="en-US" sz="4000" b="1" i="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230334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B8262-0130-F575-1279-010BBBC6E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비디오 4">
            <a:hlinkClick r:id="" action="ppaction://media"/>
            <a:extLst>
              <a:ext uri="{FF2B5EF4-FFF2-40B4-BE49-F238E27FC236}">
                <a16:creationId xmlns:a16="http://schemas.microsoft.com/office/drawing/2014/main" id="{95C1B723-7618-BB63-9FAC-59BBC0345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340" b="10618"/>
          <a:stretch>
            <a:fillRect/>
          </a:stretch>
        </p:blipFill>
        <p:spPr>
          <a:xfrm>
            <a:off x="2895599" y="2880401"/>
            <a:ext cx="12793131" cy="5819097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0D54E81-42F8-4026-CA04-2BC32EC87C34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8</a:t>
            </a:r>
            <a:endParaRPr lang="ko-KR" altLang="en-US" dirty="0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213F9773-BB54-1E2A-ED7A-14ADB8705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91E6E46B-9766-7BDF-0F2C-E46B37C7B8E8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05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92462C97-3FBC-BF64-904E-74A17216DDDD}"/>
              </a:ext>
            </a:extLst>
          </p:cNvPr>
          <p:cNvSpPr txBox="1"/>
          <p:nvPr/>
        </p:nvSpPr>
        <p:spPr>
          <a:xfrm>
            <a:off x="3429000" y="723900"/>
            <a:ext cx="2172113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시현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2FF880B5-6505-3F94-9464-E09BF171D9CC}"/>
              </a:ext>
            </a:extLst>
          </p:cNvPr>
          <p:cNvSpPr txBox="1"/>
          <p:nvPr/>
        </p:nvSpPr>
        <p:spPr>
          <a:xfrm>
            <a:off x="878384" y="1902502"/>
            <a:ext cx="5598615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4) </a:t>
            </a:r>
            <a:r>
              <a:rPr lang="ko-KR" altLang="en-US" sz="4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회의 목록</a:t>
            </a:r>
            <a:endParaRPr lang="en-US" sz="4000" b="1" i="0" u="none" strike="noStrike" spc="-100" dirty="0">
              <a:solidFill>
                <a:schemeClr val="tx1">
                  <a:lumMod val="85000"/>
                  <a:lumOff val="15000"/>
                </a:schemeClr>
              </a:solidFill>
              <a:latin typeface="Be Vietnam Pr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353971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5F5C3-6817-4BF1-2ECE-DCB12A93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DAA4D8C-45C0-51A2-167C-EC88D4734F19}"/>
              </a:ext>
            </a:extLst>
          </p:cNvPr>
          <p:cNvSpPr/>
          <p:nvPr/>
        </p:nvSpPr>
        <p:spPr>
          <a:xfrm>
            <a:off x="12115800" y="3543299"/>
            <a:ext cx="6172200" cy="2590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73F301-3A08-F9C1-6EBE-0BB93BFFA681}"/>
              </a:ext>
            </a:extLst>
          </p:cNvPr>
          <p:cNvSpPr txBox="1"/>
          <p:nvPr/>
        </p:nvSpPr>
        <p:spPr>
          <a:xfrm>
            <a:off x="4692650" y="2679699"/>
            <a:ext cx="12700000" cy="322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9000" b="1" i="0" u="none" strike="noStrike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Bold"/>
              </a:rPr>
              <a:t>성과 및 문제점</a:t>
            </a:r>
            <a:endParaRPr lang="en-US" altLang="ko-KR" sz="9000" b="1" i="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Be Vietnam Pro Bold"/>
            </a:endParaRPr>
          </a:p>
          <a:p>
            <a:pPr lvl="0" algn="r">
              <a:lnSpc>
                <a:spcPct val="99600"/>
              </a:lnSpc>
            </a:pPr>
            <a:r>
              <a:rPr lang="ko-KR" altLang="en-US" sz="9000" b="1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Bold"/>
              </a:rPr>
              <a:t>향후 계획</a:t>
            </a:r>
            <a:endParaRPr lang="en-US" sz="9000" b="1" i="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Be Vietnam Pro Bold"/>
            </a:endParaRPr>
          </a:p>
        </p:txBody>
      </p:sp>
      <p:pic>
        <p:nvPicPr>
          <p:cNvPr id="4" name="그림 3" descr="텍스트, 폰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61FBA6-10C3-8D34-F46A-E98A4D4C7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91"/>
            <a:ext cx="2654087" cy="176939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D2E1285-C524-BADA-2608-AA1D0891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6E2BB66-91E7-13FE-1537-8A50790E3DB1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Poppins Regular"/>
              </a:rPr>
              <a:t>2</a:t>
            </a:r>
            <a:endParaRPr lang="en-US" sz="1400" b="0" i="0" u="none" strike="noStrike" dirty="0">
              <a:solidFill>
                <a:srgbClr val="000000"/>
              </a:solidFill>
              <a:latin typeface="Poppi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34320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0"/>
            <a:ext cx="91186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639300"/>
            <a:ext cx="8534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9639300"/>
            <a:ext cx="85344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900" y="6451600"/>
            <a:ext cx="1092200" cy="109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Poppins Regular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900" y="1600200"/>
            <a:ext cx="7391400" cy="290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spc="-100" dirty="0">
                <a:solidFill>
                  <a:srgbClr val="FFFFFF"/>
                </a:solidFill>
                <a:latin typeface="Be Vietnam Pro Medium"/>
              </a:rPr>
              <a:t>성과</a:t>
            </a:r>
            <a:endParaRPr lang="en-US" sz="7000" b="1" i="0" u="none" strike="noStrike" spc="-100" dirty="0">
              <a:solidFill>
                <a:srgbClr val="FFFFFF"/>
              </a:solidFill>
              <a:latin typeface="Be Vietnam Pro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9587" y="32385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rgbClr val="FFFFFF"/>
                </a:solidFill>
                <a:latin typeface="Poppins Light Italic"/>
              </a:rPr>
              <a:t>01.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7286" y="3238500"/>
            <a:ext cx="7130113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spc="300" dirty="0">
                <a:solidFill>
                  <a:srgbClr val="FFFFFF"/>
                </a:solidFill>
                <a:latin typeface="Poppins Regular"/>
              </a:rPr>
              <a:t>Base</a:t>
            </a:r>
            <a:r>
              <a:rPr lang="ko-KR" altLang="en-US" sz="2200" spc="300" dirty="0">
                <a:solidFill>
                  <a:srgbClr val="FFFFFF"/>
                </a:solidFill>
                <a:latin typeface="Poppins Regular"/>
              </a:rPr>
              <a:t> 모델 대비 </a:t>
            </a:r>
            <a:r>
              <a:rPr lang="en-US" sz="2200" b="0" i="0" u="none" strike="noStrike" spc="300" dirty="0">
                <a:solidFill>
                  <a:srgbClr val="FFFFFF"/>
                </a:solidFill>
                <a:latin typeface="Poppins Regular"/>
              </a:rPr>
              <a:t>IT</a:t>
            </a:r>
            <a:r>
              <a:rPr lang="ko-KR" altLang="en-US" sz="2200" b="0" i="0" u="none" strike="noStrike" spc="300" dirty="0">
                <a:solidFill>
                  <a:srgbClr val="FFFFFF"/>
                </a:solidFill>
                <a:latin typeface="Poppins Regular"/>
              </a:rPr>
              <a:t>용어에 대한 요약</a:t>
            </a:r>
            <a:r>
              <a:rPr lang="en-US" altLang="ko-KR" sz="2200" b="0" i="0" u="none" strike="noStrike" spc="300" dirty="0">
                <a:solidFill>
                  <a:srgbClr val="FFFFFF"/>
                </a:solidFill>
                <a:latin typeface="Poppins Regular"/>
              </a:rPr>
              <a:t>, </a:t>
            </a:r>
            <a:r>
              <a:rPr lang="ko-KR" altLang="en-US" sz="2200" b="0" i="0" u="none" strike="noStrike" spc="300" dirty="0">
                <a:solidFill>
                  <a:srgbClr val="FFFFFF"/>
                </a:solidFill>
                <a:latin typeface="Poppins Regular"/>
              </a:rPr>
              <a:t>주요 안건 추출 </a:t>
            </a:r>
            <a:r>
              <a:rPr lang="ko-KR" altLang="en-US" sz="2200" spc="300" dirty="0">
                <a:solidFill>
                  <a:srgbClr val="FFFFFF"/>
                </a:solidFill>
                <a:latin typeface="Poppins Regular"/>
              </a:rPr>
              <a:t>양호 </a:t>
            </a:r>
            <a:endParaRPr lang="en-US" sz="2200" b="0" i="0" u="none" strike="noStrike" spc="300" dirty="0">
              <a:solidFill>
                <a:srgbClr val="FFFFFF"/>
              </a:solidFill>
              <a:latin typeface="Poppins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37098" y="32385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rgbClr val="000000"/>
                </a:solidFill>
                <a:latin typeface="Poppins Light Italic"/>
              </a:rPr>
              <a:t>01.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72097" y="3238500"/>
            <a:ext cx="6238615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300" dirty="0">
                <a:solidFill>
                  <a:srgbClr val="000000"/>
                </a:solidFill>
                <a:latin typeface="Poppins Regular"/>
              </a:rPr>
              <a:t>정답 데이터 대비 태스크 추출 미비</a:t>
            </a:r>
            <a:endParaRPr lang="en-US" altLang="ko-KR" sz="2200" b="0" i="0" u="none" strike="noStrike" spc="300" dirty="0">
              <a:solidFill>
                <a:srgbClr val="000000"/>
              </a:solidFill>
              <a:latin typeface="Poppins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674100" y="6743700"/>
            <a:ext cx="952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1" u="none" strike="noStrike">
                <a:solidFill>
                  <a:srgbClr val="000000"/>
                </a:solidFill>
                <a:latin typeface="Be Vietnam Pro Medium Italic"/>
              </a:rPr>
              <a:t>VS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696B4268-5A7C-2F8A-B687-09B4D5508EF8}"/>
              </a:ext>
            </a:extLst>
          </p:cNvPr>
          <p:cNvSpPr txBox="1"/>
          <p:nvPr/>
        </p:nvSpPr>
        <p:spPr>
          <a:xfrm>
            <a:off x="10134600" y="1346200"/>
            <a:ext cx="7391400" cy="290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80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Medium"/>
              </a:rPr>
              <a:t>문제점</a:t>
            </a:r>
            <a:endParaRPr lang="en-US" sz="8000" b="1" i="0" u="none" strike="noStrike" spc="-100" dirty="0">
              <a:solidFill>
                <a:schemeClr val="tx1">
                  <a:lumMod val="85000"/>
                  <a:lumOff val="15000"/>
                </a:schemeClr>
              </a:solidFill>
              <a:latin typeface="Be Vietnam Pro Medium"/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ED86D84A-0EB9-521F-421C-E6A8238869C9}"/>
              </a:ext>
            </a:extLst>
          </p:cNvPr>
          <p:cNvSpPr txBox="1"/>
          <p:nvPr/>
        </p:nvSpPr>
        <p:spPr>
          <a:xfrm>
            <a:off x="10137098" y="52070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rgbClr val="000000"/>
                </a:solidFill>
                <a:latin typeface="Poppins Light Italic"/>
              </a:rPr>
              <a:t>02.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770E5379-E264-E702-9E11-0F14927F7AA0}"/>
              </a:ext>
            </a:extLst>
          </p:cNvPr>
          <p:cNvSpPr txBox="1"/>
          <p:nvPr/>
        </p:nvSpPr>
        <p:spPr>
          <a:xfrm>
            <a:off x="10772097" y="5207000"/>
            <a:ext cx="6238615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200" spc="300" dirty="0">
                <a:solidFill>
                  <a:srgbClr val="000000"/>
                </a:solidFill>
                <a:latin typeface="Poppins Regular"/>
              </a:rPr>
              <a:t>도메인 특화 단어 부족</a:t>
            </a:r>
            <a:endParaRPr lang="en-US" sz="2200" b="0" i="0" u="none" strike="noStrike" spc="300" dirty="0">
              <a:solidFill>
                <a:srgbClr val="000000"/>
              </a:solidFill>
              <a:latin typeface="Poppins Regular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D5CA8328-A7BD-41CC-31E1-9BA9FFCC6FDD}"/>
              </a:ext>
            </a:extLst>
          </p:cNvPr>
          <p:cNvSpPr txBox="1"/>
          <p:nvPr/>
        </p:nvSpPr>
        <p:spPr>
          <a:xfrm>
            <a:off x="10137098" y="66675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rgbClr val="000000"/>
                </a:solidFill>
                <a:latin typeface="Poppins Light Italic"/>
              </a:rPr>
              <a:t>03.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16058E0-CADC-3892-A75D-0B18B47E2F7A}"/>
              </a:ext>
            </a:extLst>
          </p:cNvPr>
          <p:cNvSpPr txBox="1"/>
          <p:nvPr/>
        </p:nvSpPr>
        <p:spPr>
          <a:xfrm>
            <a:off x="10772097" y="6667500"/>
            <a:ext cx="6766603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300" dirty="0">
                <a:solidFill>
                  <a:srgbClr val="000000"/>
                </a:solidFill>
                <a:latin typeface="Poppins Regular"/>
              </a:rPr>
              <a:t>일반적인 태스크의 경우</a:t>
            </a:r>
            <a:r>
              <a:rPr lang="en-US" altLang="ko-KR" sz="2200" b="0" i="0" u="none" strike="noStrike" spc="300" dirty="0">
                <a:solidFill>
                  <a:srgbClr val="000000"/>
                </a:solidFill>
                <a:latin typeface="Poppins Regular"/>
              </a:rPr>
              <a:t>, 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spc="300" dirty="0">
                <a:solidFill>
                  <a:srgbClr val="000000"/>
                </a:solidFill>
                <a:latin typeface="Poppins Regular"/>
              </a:rPr>
              <a:t>Base</a:t>
            </a:r>
            <a:r>
              <a:rPr lang="ko-KR" altLang="en-US" sz="2200" b="0" i="0" u="none" strike="noStrike" spc="300" dirty="0">
                <a:solidFill>
                  <a:srgbClr val="000000"/>
                </a:solidFill>
                <a:latin typeface="Poppins Regular"/>
              </a:rPr>
              <a:t> 모델이 </a:t>
            </a:r>
            <a:r>
              <a:rPr lang="ko-KR" altLang="en-US" sz="2200" b="0" i="0" u="none" strike="noStrike" spc="300" dirty="0" err="1">
                <a:solidFill>
                  <a:srgbClr val="000000"/>
                </a:solidFill>
                <a:latin typeface="Poppins Regular"/>
              </a:rPr>
              <a:t>파인튜닝한</a:t>
            </a:r>
            <a:r>
              <a:rPr lang="ko-KR" altLang="en-US" sz="2200" b="0" i="0" u="none" strike="noStrike" spc="300" dirty="0">
                <a:solidFill>
                  <a:srgbClr val="000000"/>
                </a:solidFill>
                <a:latin typeface="Poppins Regular"/>
              </a:rPr>
              <a:t> 모델보다 추출 양호</a:t>
            </a:r>
            <a:endParaRPr lang="en-US" sz="2200" b="0" i="0" u="none" strike="noStrike" spc="300" dirty="0">
              <a:solidFill>
                <a:srgbClr val="000000"/>
              </a:solidFill>
              <a:latin typeface="Poppins Regular"/>
            </a:endParaRP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47912704-0BB2-A56F-6D25-B780B8ED0E4F}"/>
              </a:ext>
            </a:extLst>
          </p:cNvPr>
          <p:cNvSpPr txBox="1"/>
          <p:nvPr/>
        </p:nvSpPr>
        <p:spPr>
          <a:xfrm>
            <a:off x="10147300" y="3702050"/>
            <a:ext cx="76835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078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판교어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oppins Light"/>
              </a:rPr>
              <a:t> 중점 전문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데이터 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 추출한 정답 태스크 대비 </a:t>
            </a:r>
            <a:r>
              <a:rPr lang="en-US" altLang="ko-KR" sz="2000" dirty="0">
                <a:solidFill>
                  <a:srgbClr val="000000"/>
                </a:solidFill>
                <a:latin typeface="Poppins Light"/>
              </a:rPr>
              <a:t>50% </a:t>
            </a:r>
            <a:r>
              <a:rPr lang="ko-KR" altLang="en-US" sz="2000" dirty="0">
                <a:solidFill>
                  <a:srgbClr val="000000"/>
                </a:solidFill>
                <a:latin typeface="Poppins Light"/>
              </a:rPr>
              <a:t>확률</a:t>
            </a:r>
            <a:endParaRPr lang="en-US" sz="2000" b="0" i="0" u="none" strike="noStrike" dirty="0">
              <a:solidFill>
                <a:srgbClr val="000000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35000" y="9194800"/>
            <a:ext cx="45847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Poppins Regular"/>
              </a:rPr>
              <a:t>Lorem ipsum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900" y="53086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rgbClr val="000000"/>
                </a:solidFill>
                <a:latin typeface="Poppins Light Italic"/>
              </a:rPr>
              <a:t>01.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6900" y="6045200"/>
            <a:ext cx="6057900" cy="266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Lorem ipsum dolor sit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amet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consectetur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adipiscing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elit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. Cras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quis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eros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volutpat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eleifend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magna nec,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vehicula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nisi. Maecenas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volutpat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odio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augue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,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eu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posuere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. Donec ac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bibendum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ipsum.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Suspendisse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suscipit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lacus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vitae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lacus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aliquam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porttitor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.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Aliquam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sit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amet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odio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nisl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.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Praesent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luctus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maximus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tellus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, ac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porttitor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enim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accumsan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Poppins Light"/>
              </a:rPr>
              <a:t>eu</a:t>
            </a:r>
            <a:r>
              <a:rPr lang="en-US" sz="2000" b="0" i="0" u="none" strike="noStrike" dirty="0">
                <a:solidFill>
                  <a:srgbClr val="000000"/>
                </a:solidFill>
                <a:latin typeface="Poppins Light"/>
              </a:rPr>
              <a:t>. Donec dictum lorem vitae.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4600" y="5308600"/>
            <a:ext cx="5422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300" dirty="0">
                <a:solidFill>
                  <a:srgbClr val="000000"/>
                </a:solidFill>
                <a:latin typeface="Poppins Regular"/>
              </a:rPr>
              <a:t>ENTER A SECTION TITLE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Poppins Regular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6900" y="1600200"/>
            <a:ext cx="5791200" cy="290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0" u="none" strike="noStrike" spc="-100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향후 계획</a:t>
            </a:r>
            <a:endParaRPr lang="en-US" sz="7000" b="1" i="0" u="none" strike="noStrike" spc="-100" dirty="0">
              <a:solidFill>
                <a:srgbClr val="000000"/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04BE7-CBDC-4FB9-B301-C1BBF7A5B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E8A10E-9CBE-94AF-70EC-7C9D4BEC063D}"/>
              </a:ext>
            </a:extLst>
          </p:cNvPr>
          <p:cNvSpPr/>
          <p:nvPr/>
        </p:nvSpPr>
        <p:spPr>
          <a:xfrm>
            <a:off x="12115800" y="3390899"/>
            <a:ext cx="6172200" cy="2590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9469B161-6EC5-BAD0-4C13-827124C802FE}"/>
              </a:ext>
            </a:extLst>
          </p:cNvPr>
          <p:cNvSpPr txBox="1"/>
          <p:nvPr/>
        </p:nvSpPr>
        <p:spPr>
          <a:xfrm>
            <a:off x="838201" y="2489199"/>
            <a:ext cx="16281400" cy="322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altLang="en-US" sz="15000" b="1" i="0" u="none" strike="noStrike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Bold"/>
              </a:rPr>
              <a:t>프로젝트 기획 </a:t>
            </a:r>
            <a:endParaRPr lang="en-US" sz="15000" b="1" i="0" u="none" strike="noStrike" spc="-200" dirty="0">
              <a:solidFill>
                <a:schemeClr val="tx1">
                  <a:lumMod val="85000"/>
                  <a:lumOff val="15000"/>
                </a:schemeClr>
              </a:solidFill>
              <a:latin typeface="Be Vietnam Pro Bold"/>
            </a:endParaRPr>
          </a:p>
        </p:txBody>
      </p:sp>
      <p:pic>
        <p:nvPicPr>
          <p:cNvPr id="4" name="그림 3" descr="텍스트, 폰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43A338-E359-A172-D30D-AA1D9F275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91"/>
            <a:ext cx="2654087" cy="176939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847A340-5FC2-B348-5EC0-600502CD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5E38831-0AE2-68B3-6BF6-31C030378326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736760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97D5E0-D5BB-6D76-4479-3734175F86C9}"/>
              </a:ext>
            </a:extLst>
          </p:cNvPr>
          <p:cNvSpPr/>
          <p:nvPr/>
        </p:nvSpPr>
        <p:spPr>
          <a:xfrm>
            <a:off x="12115800" y="3543299"/>
            <a:ext cx="6172200" cy="2590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023350" y="2641599"/>
            <a:ext cx="8096250" cy="322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5000" b="0" i="0" u="none" strike="noStrike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Be Vietnam Pro Bold"/>
              </a:rPr>
              <a:t>Q&amp;A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Poppins Regular"/>
              </a:rPr>
              <a:t>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8928100"/>
            <a:ext cx="5803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300" dirty="0">
                <a:solidFill>
                  <a:srgbClr val="000000"/>
                </a:solidFill>
                <a:latin typeface="Poppins Regular"/>
              </a:rPr>
              <a:t>FINAL PROJECT _  2 TEAM</a:t>
            </a:r>
          </a:p>
        </p:txBody>
      </p:sp>
      <p:pic>
        <p:nvPicPr>
          <p:cNvPr id="11" name="그림 10" descr="텍스트, 폰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23837D-C004-A8CA-AF7F-9B5D9E6126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91"/>
            <a:ext cx="2654087" cy="17693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A89C1FDA-700E-EFB4-B200-19465DA18877}"/>
              </a:ext>
            </a:extLst>
          </p:cNvPr>
          <p:cNvSpPr/>
          <p:nvPr/>
        </p:nvSpPr>
        <p:spPr>
          <a:xfrm rot="5400000">
            <a:off x="3695" y="-2604"/>
            <a:ext cx="4320000" cy="43200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8921927" y="4108152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0440" y="6244280"/>
            <a:ext cx="7200900" cy="167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endParaRPr 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924800" y="4935763"/>
            <a:ext cx="2996374" cy="40130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자동 회의록 생성 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97919" y="4110157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3191" y="5765217"/>
            <a:ext cx="4939275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회의 음성 녹음 파일을 기반으로 전문을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생성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자동으로 요약본 및 태스크를 추출해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곧바로 업무에 적용할 수 있습니다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. </a:t>
            </a:r>
          </a:p>
          <a:p>
            <a:pPr lvl="0" algn="l">
              <a:lnSpc>
                <a:spcPct val="107899"/>
              </a:lnSpc>
            </a:pPr>
            <a:endParaRPr 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52600" y="4959675"/>
            <a:ext cx="50292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자동 요약 및 태스크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(TASK)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추출</a:t>
            </a:r>
            <a:endParaRPr lang="en-US" sz="2200" b="1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2087" y="1651400"/>
            <a:ext cx="8470900" cy="13976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500" b="1" i="0" u="none" strike="noStrike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말하는대로</a:t>
            </a:r>
            <a:r>
              <a:rPr lang="ko-KR" altLang="en-US" sz="7500" b="1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란</a:t>
            </a:r>
            <a:endParaRPr lang="en-US" sz="7500" b="1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6A46E3AD-5C13-3603-8840-AF83926F1364}"/>
              </a:ext>
            </a:extLst>
          </p:cNvPr>
          <p:cNvSpPr txBox="1"/>
          <p:nvPr/>
        </p:nvSpPr>
        <p:spPr>
          <a:xfrm>
            <a:off x="12206544" y="5788711"/>
            <a:ext cx="4413577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자동 추출된 일정의 캘린더 연동을 통해</a:t>
            </a:r>
            <a:endParaRPr lang="en-US" altLang="ko-KR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자동화된 업무처리로 업무 효율성을</a:t>
            </a:r>
            <a:endParaRPr lang="en-US" altLang="ko-KR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높일 수 있습니다</a:t>
            </a:r>
            <a:r>
              <a:rPr lang="en-US" altLang="ko-KR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.</a:t>
            </a:r>
            <a:endParaRPr 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9313526D-59D6-6FE3-98BB-F430A00F16B4}"/>
              </a:ext>
            </a:extLst>
          </p:cNvPr>
          <p:cNvSpPr txBox="1"/>
          <p:nvPr/>
        </p:nvSpPr>
        <p:spPr>
          <a:xfrm>
            <a:off x="6849575" y="5788711"/>
            <a:ext cx="4266467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추출된 요약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본 및 태스크를 활용하여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지정 회의록을 자동으로 생성하여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문서 작업의 많은 부분을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자동화할 수 있습니다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. </a:t>
            </a:r>
            <a:endParaRPr lang="en-US" sz="20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FC0C27B-8FBF-F282-9A55-76EFDBEF8272}"/>
              </a:ext>
            </a:extLst>
          </p:cNvPr>
          <p:cNvSpPr>
            <a:spLocks noChangeAspect="1"/>
          </p:cNvSpPr>
          <p:nvPr/>
        </p:nvSpPr>
        <p:spPr>
          <a:xfrm>
            <a:off x="1249117" y="3477300"/>
            <a:ext cx="5400000" cy="5400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66C2CFB-E447-F137-D46C-16B5869C899C}"/>
              </a:ext>
            </a:extLst>
          </p:cNvPr>
          <p:cNvSpPr>
            <a:spLocks noChangeAspect="1"/>
          </p:cNvSpPr>
          <p:nvPr/>
        </p:nvSpPr>
        <p:spPr>
          <a:xfrm>
            <a:off x="6392466" y="3430313"/>
            <a:ext cx="5400000" cy="5400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08F1902-833A-1103-BA50-FF3FA2918E51}"/>
              </a:ext>
            </a:extLst>
          </p:cNvPr>
          <p:cNvSpPr>
            <a:spLocks noChangeAspect="1"/>
          </p:cNvSpPr>
          <p:nvPr/>
        </p:nvSpPr>
        <p:spPr>
          <a:xfrm>
            <a:off x="11658264" y="3430313"/>
            <a:ext cx="5400000" cy="5400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C0C584DC-1C5A-31DB-4AFA-2F11DF978FB8}"/>
              </a:ext>
            </a:extLst>
          </p:cNvPr>
          <p:cNvSpPr txBox="1"/>
          <p:nvPr/>
        </p:nvSpPr>
        <p:spPr>
          <a:xfrm>
            <a:off x="14197774" y="408222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1" i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03.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6C130132-AFF2-ADB2-586A-B5BF6C8EC931}"/>
              </a:ext>
            </a:extLst>
          </p:cNvPr>
          <p:cNvSpPr txBox="1"/>
          <p:nvPr/>
        </p:nvSpPr>
        <p:spPr>
          <a:xfrm>
            <a:off x="13487400" y="4896340"/>
            <a:ext cx="1702213" cy="36188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캘린더  연동 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60C5EF9-3694-A671-2360-F7DACB48CFE0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oppins Regular" panose="020B0600000101010101" charset="0"/>
                <a:cs typeface="Poppins Regular" panose="020B0600000101010101" charset="0"/>
              </a:rPr>
              <a:t>CHAPTER 1</a:t>
            </a:r>
            <a:endParaRPr lang="ko-KR" altLang="en-US" dirty="0">
              <a:latin typeface="Poppins Regular" panose="020B0600000101010101" charset="0"/>
              <a:cs typeface="Poppins Regular" panose="020B0600000101010101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834F1F-9C47-AF39-264B-36ACFE53D0A0}"/>
              </a:ext>
            </a:extLst>
          </p:cNvPr>
          <p:cNvSpPr/>
          <p:nvPr/>
        </p:nvSpPr>
        <p:spPr>
          <a:xfrm>
            <a:off x="0" y="723900"/>
            <a:ext cx="5956300" cy="5016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0CB81C3-491D-50A2-494D-92034117D269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oppins Regular" panose="020B0600000101010101" charset="0"/>
                <a:cs typeface="Poppins Regular" panose="020B0600000101010101" charset="0"/>
              </a:rPr>
              <a:t>CHAPTER 2</a:t>
            </a:r>
            <a:endParaRPr lang="ko-KR" altLang="en-US" dirty="0"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EB28F4B9-FFD9-D179-642B-25EA38F8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3683000"/>
            <a:ext cx="56388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6426200"/>
            <a:ext cx="56388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090400" y="70485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04.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90400" y="7747000"/>
            <a:ext cx="56388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일정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, </a:t>
            </a:r>
            <a:r>
              <a:rPr lang="ko-KR" altLang="en-US" sz="20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회의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 기록 등의 기능이 분산되어 통합적인 업무 관리 불가</a:t>
            </a:r>
            <a:endParaRPr lang="en-US" sz="2000" b="0" i="0" u="none" strike="noStrike" dirty="0">
              <a:solidFill>
                <a:srgbClr val="000000"/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25400" y="7048500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300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분산된 업무 기능</a:t>
            </a:r>
            <a:endParaRPr lang="en-US" sz="2200" b="0" i="0" u="none" strike="noStrike" spc="300" dirty="0">
              <a:solidFill>
                <a:srgbClr val="000000"/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090400" y="42672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90400" y="4927600"/>
            <a:ext cx="56388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회의 중 결정된 실행 예정 태스크가 정리되지 않거나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담당자 및 기한이 명확히 지정되지 않아 업무 누락 발생</a:t>
            </a:r>
            <a:endParaRPr lang="en-US" sz="2000" b="0" i="0" u="none" strike="noStrike" dirty="0">
              <a:solidFill>
                <a:srgbClr val="000000"/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725400" y="4267200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300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일정</a:t>
            </a:r>
            <a:r>
              <a:rPr lang="en-US" altLang="ko-KR" sz="2200" b="0" i="0" u="none" strike="noStrike" spc="300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(</a:t>
            </a:r>
            <a:r>
              <a:rPr lang="ko-KR" altLang="en-US" sz="2200" b="0" i="0" u="none" strike="noStrike" spc="300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태스크</a:t>
            </a:r>
            <a:r>
              <a:rPr lang="en-US" altLang="ko-KR" sz="2200" b="0" i="0" u="none" strike="noStrike" spc="300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) </a:t>
            </a:r>
            <a:r>
              <a:rPr lang="ko-KR" altLang="en-US" sz="2200" spc="300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누락 및 관리 부재</a:t>
            </a:r>
            <a:endParaRPr lang="en-US" sz="2200" b="0" i="0" u="none" strike="noStrike" spc="300" dirty="0">
              <a:solidFill>
                <a:srgbClr val="000000"/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90400" y="15621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02.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90400" y="2235200"/>
            <a:ext cx="59182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회의 내용을 수동으로 기록하고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회의록을 작성 및 공유하는 과정에서 불필요하게 사용되는 시간</a:t>
            </a:r>
            <a:endParaRPr lang="en-US" sz="2000" b="0" i="0" u="none" strike="noStrike" dirty="0">
              <a:solidFill>
                <a:srgbClr val="000000"/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725400" y="1562100"/>
            <a:ext cx="4978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200" spc="300" dirty="0">
                <a:solidFill>
                  <a:srgbClr val="000000"/>
                </a:solidFill>
                <a:latin typeface="Poppins Regular" panose="020B0600000101010101" charset="0"/>
                <a:cs typeface="Poppins Regular" panose="020B0600000101010101" charset="0"/>
              </a:rPr>
              <a:t>비효율적인 회의록 작성</a:t>
            </a:r>
            <a:endParaRPr lang="en-US" altLang="ko-KR" sz="2200" spc="300" dirty="0">
              <a:solidFill>
                <a:srgbClr val="000000"/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 algn="l">
              <a:lnSpc>
                <a:spcPct val="99600"/>
              </a:lnSpc>
            </a:pPr>
            <a:endParaRPr lang="en-US" sz="2200" b="0" i="0" u="none" strike="noStrike" spc="300" dirty="0">
              <a:solidFill>
                <a:srgbClr val="000000"/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05</a:t>
            </a:r>
          </a:p>
        </p:txBody>
      </p:sp>
      <p:pic>
        <p:nvPicPr>
          <p:cNvPr id="29" name="그래픽 28" descr="클립보드 윤곽선">
            <a:extLst>
              <a:ext uri="{FF2B5EF4-FFF2-40B4-BE49-F238E27FC236}">
                <a16:creationId xmlns:a16="http://schemas.microsoft.com/office/drawing/2014/main" id="{0E2FC754-37E8-1234-5046-2A3C35D63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2800" y="3122428"/>
            <a:ext cx="2844800" cy="2844800"/>
          </a:xfrm>
          <a:prstGeom prst="rect">
            <a:avLst/>
          </a:prstGeom>
        </p:spPr>
      </p:pic>
      <p:sp>
        <p:nvSpPr>
          <p:cNvPr id="30" name="TextBox 11">
            <a:extLst>
              <a:ext uri="{FF2B5EF4-FFF2-40B4-BE49-F238E27FC236}">
                <a16:creationId xmlns:a16="http://schemas.microsoft.com/office/drawing/2014/main" id="{D64BB5E1-98BA-8028-F843-007CD1AFAE03}"/>
              </a:ext>
            </a:extLst>
          </p:cNvPr>
          <p:cNvSpPr txBox="1"/>
          <p:nvPr/>
        </p:nvSpPr>
        <p:spPr>
          <a:xfrm>
            <a:off x="6838507" y="5925436"/>
            <a:ext cx="3949700" cy="76022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3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기존 회의 시 문제점</a:t>
            </a:r>
            <a:endParaRPr lang="en-US" altLang="ko-KR" sz="3000" b="1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5D935DDD-453A-4444-FE17-EB436720F3BA}"/>
              </a:ext>
            </a:extLst>
          </p:cNvPr>
          <p:cNvSpPr txBox="1"/>
          <p:nvPr/>
        </p:nvSpPr>
        <p:spPr>
          <a:xfrm>
            <a:off x="864781" y="6611937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01.</a:t>
            </a: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8BCF2B3B-E35B-FBE9-B724-C33FCCA68040}"/>
              </a:ext>
            </a:extLst>
          </p:cNvPr>
          <p:cNvSpPr txBox="1"/>
          <p:nvPr/>
        </p:nvSpPr>
        <p:spPr>
          <a:xfrm>
            <a:off x="1295400" y="6611937"/>
            <a:ext cx="5626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내부 회의 내용 유출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D6389305-CE92-280D-ACEE-D560F712F531}"/>
              </a:ext>
            </a:extLst>
          </p:cNvPr>
          <p:cNvSpPr txBox="1"/>
          <p:nvPr/>
        </p:nvSpPr>
        <p:spPr>
          <a:xfrm>
            <a:off x="838200" y="7251700"/>
            <a:ext cx="62611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회의록을 빠르게 작성하기 위해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ChatGPT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등 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외부 생성형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AI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에 회의 내용이나 내부 자료를 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입력하는 사례 증가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.</a:t>
            </a: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E1B610E3-9C99-51B2-83B1-6FCB5ADBDE0D}"/>
              </a:ext>
            </a:extLst>
          </p:cNvPr>
          <p:cNvSpPr txBox="1"/>
          <p:nvPr/>
        </p:nvSpPr>
        <p:spPr>
          <a:xfrm>
            <a:off x="838200" y="1790700"/>
            <a:ext cx="47371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말하는대로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60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개요</a:t>
            </a:r>
            <a:endParaRPr lang="en-US" altLang="ko-KR" sz="6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3000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5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배경</a:t>
            </a:r>
            <a:endParaRPr lang="en-US" sz="5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40" name="Picture 8">
            <a:extLst>
              <a:ext uri="{FF2B5EF4-FFF2-40B4-BE49-F238E27FC236}">
                <a16:creationId xmlns:a16="http://schemas.microsoft.com/office/drawing/2014/main" id="{A7331DD7-4727-682A-D99E-1F209478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23" y="3927270"/>
            <a:ext cx="4320000" cy="9730"/>
          </a:xfrm>
          <a:prstGeom prst="rect">
            <a:avLst/>
          </a:prstGeom>
          <a:ln>
            <a:solidFill>
              <a:srgbClr val="D9D9D9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712BF-FDB5-2456-8E9C-E4C848963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3C562E-08D3-DC4D-26B8-A720D27992E8}"/>
              </a:ext>
            </a:extLst>
          </p:cNvPr>
          <p:cNvSpPr/>
          <p:nvPr/>
        </p:nvSpPr>
        <p:spPr>
          <a:xfrm>
            <a:off x="0" y="0"/>
            <a:ext cx="62484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5D3947D1-A123-00F3-E6A2-A2F6E2BE9622}"/>
              </a:ext>
            </a:extLst>
          </p:cNvPr>
          <p:cNvSpPr txBox="1"/>
          <p:nvPr/>
        </p:nvSpPr>
        <p:spPr>
          <a:xfrm>
            <a:off x="838200" y="1790700"/>
            <a:ext cx="47371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말하는대로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60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개요</a:t>
            </a:r>
            <a:endParaRPr lang="en-US" altLang="ko-KR" sz="6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3000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5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배경</a:t>
            </a:r>
            <a:endParaRPr lang="en-US" sz="5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A879538-8EBE-7016-0113-322CA9A64E0D}"/>
              </a:ext>
            </a:extLst>
          </p:cNvPr>
          <p:cNvSpPr txBox="1"/>
          <p:nvPr/>
        </p:nvSpPr>
        <p:spPr>
          <a:xfrm>
            <a:off x="921204" y="6701871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01.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CC20E17-69EB-77C4-80AD-3DACE1617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39300"/>
            <a:ext cx="17106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C246DCA-8F88-3463-B2C0-C3A0F7DEA116}"/>
              </a:ext>
            </a:extLst>
          </p:cNvPr>
          <p:cNvSpPr txBox="1"/>
          <p:nvPr/>
        </p:nvSpPr>
        <p:spPr>
          <a:xfrm>
            <a:off x="1384300" y="6731000"/>
            <a:ext cx="5626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200" spc="300" dirty="0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</a:rPr>
              <a:t>내부 회의 내용 유출</a:t>
            </a:r>
            <a:endParaRPr lang="en-US" altLang="ko-KR" sz="2200" spc="300" dirty="0">
              <a:solidFill>
                <a:srgbClr val="404040"/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0E0789D-2FBA-FBE2-D030-DE6288EC6CC8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0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6</a:t>
            </a:r>
            <a:endParaRPr lang="en-US" sz="1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FAFAA-59E9-5CAF-0429-C405D5B629CF}"/>
              </a:ext>
            </a:extLst>
          </p:cNvPr>
          <p:cNvSpPr txBox="1"/>
          <p:nvPr/>
        </p:nvSpPr>
        <p:spPr>
          <a:xfrm>
            <a:off x="9082764" y="6333425"/>
            <a:ext cx="85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</a:rPr>
              <a:t>[</a:t>
            </a:r>
            <a:r>
              <a:rPr lang="ko-KR" altLang="en-US" dirty="0" err="1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</a:rPr>
              <a:t>박순찬</a:t>
            </a:r>
            <a:r>
              <a:rPr lang="en-US" altLang="ko-KR" dirty="0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</a:rPr>
              <a:t>, </a:t>
            </a:r>
            <a:r>
              <a:rPr lang="ko-KR" altLang="en-US" u="sng" dirty="0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ko-KR" altLang="en-US" u="sng" dirty="0" err="1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챗</a:t>
            </a:r>
            <a:r>
              <a:rPr lang="en-US" altLang="ko-KR" u="sng" dirty="0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GPT</a:t>
            </a:r>
            <a:r>
              <a:rPr lang="ko-KR" altLang="en-US" u="sng" dirty="0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에 묻다가 기밀 샌다” 기업마다 정보보안 골머리</a:t>
            </a:r>
            <a:r>
              <a:rPr lang="en-US" altLang="ko-KR" u="sng" dirty="0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[NOW]</a:t>
            </a:r>
            <a:r>
              <a:rPr lang="en-US" altLang="ko-KR" dirty="0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</a:rPr>
              <a:t>조선일보</a:t>
            </a:r>
            <a:r>
              <a:rPr lang="en-US" altLang="ko-KR" dirty="0">
                <a:solidFill>
                  <a:srgbClr val="404040"/>
                </a:solidFill>
                <a:latin typeface="Poppins Regular" panose="020B0600000101010101" charset="0"/>
                <a:cs typeface="Poppins Regular" panose="020B0600000101010101" charset="0"/>
              </a:rPr>
              <a:t>]</a:t>
            </a:r>
            <a:endParaRPr lang="ko-KR" altLang="en-US" dirty="0">
              <a:solidFill>
                <a:srgbClr val="404040"/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7A7FDEE-8F93-6BA3-FD33-81A107E7DE6C}"/>
              </a:ext>
            </a:extLst>
          </p:cNvPr>
          <p:cNvSpPr txBox="1"/>
          <p:nvPr/>
        </p:nvSpPr>
        <p:spPr>
          <a:xfrm>
            <a:off x="838200" y="7200900"/>
            <a:ext cx="62611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000" dirty="0">
                <a:solidFill>
                  <a:srgbClr val="404040"/>
                </a:solidFill>
                <a:latin typeface="Poppins Light"/>
              </a:rPr>
              <a:t>회의록을 빠르게 작성하기 위해 </a:t>
            </a:r>
            <a:r>
              <a:rPr lang="en-US" altLang="ko-KR" sz="2000" dirty="0">
                <a:solidFill>
                  <a:srgbClr val="404040"/>
                </a:solidFill>
                <a:latin typeface="Poppins Light"/>
              </a:rPr>
              <a:t>ChatGPT </a:t>
            </a:r>
            <a:r>
              <a:rPr lang="ko-KR" altLang="en-US" sz="2000" dirty="0">
                <a:solidFill>
                  <a:srgbClr val="404040"/>
                </a:solidFill>
                <a:latin typeface="Poppins Light"/>
              </a:rPr>
              <a:t>등 </a:t>
            </a:r>
            <a:br>
              <a:rPr lang="en-US" altLang="ko-KR" sz="2000" dirty="0">
                <a:solidFill>
                  <a:srgbClr val="404040"/>
                </a:solidFill>
                <a:latin typeface="Poppins Light"/>
              </a:rPr>
            </a:br>
            <a:r>
              <a:rPr lang="ko-KR" altLang="en-US" sz="2000" dirty="0">
                <a:solidFill>
                  <a:srgbClr val="404040"/>
                </a:solidFill>
                <a:latin typeface="Poppins Light"/>
              </a:rPr>
              <a:t>외부 생성형 </a:t>
            </a:r>
            <a:r>
              <a:rPr lang="en-US" altLang="ko-KR" sz="2000" dirty="0">
                <a:solidFill>
                  <a:srgbClr val="404040"/>
                </a:solidFill>
                <a:latin typeface="Poppins Light"/>
              </a:rPr>
              <a:t>AI</a:t>
            </a:r>
            <a:r>
              <a:rPr lang="ko-KR" altLang="en-US" sz="2000" dirty="0">
                <a:solidFill>
                  <a:srgbClr val="404040"/>
                </a:solidFill>
                <a:latin typeface="Poppins Light"/>
              </a:rPr>
              <a:t>에 회의 내용이나 내부 자료를 </a:t>
            </a:r>
            <a:br>
              <a:rPr lang="en-US" altLang="ko-KR" sz="2000" dirty="0">
                <a:solidFill>
                  <a:srgbClr val="404040"/>
                </a:solidFill>
                <a:latin typeface="Poppins Light"/>
              </a:rPr>
            </a:br>
            <a:r>
              <a:rPr lang="ko-KR" altLang="en-US" sz="2000" dirty="0">
                <a:solidFill>
                  <a:srgbClr val="404040"/>
                </a:solidFill>
                <a:latin typeface="Poppins Light"/>
              </a:rPr>
              <a:t>입력하는 사례 증가</a:t>
            </a:r>
            <a:r>
              <a:rPr lang="en-US" altLang="ko-KR" sz="2000" dirty="0">
                <a:solidFill>
                  <a:srgbClr val="404040"/>
                </a:solidFill>
                <a:latin typeface="Poppins Light"/>
              </a:rPr>
              <a:t>.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D859CA07-E9D8-35A1-8EF1-0CC03A31F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23" y="3927270"/>
            <a:ext cx="4320000" cy="9730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FC87A0A-2F97-0D04-6932-072077F75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C6461AA-AC2E-1764-E01F-31139DCFAA39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oppins Regular" panose="020B0600000101010101" charset="0"/>
                <a:cs typeface="Poppins Regular" panose="020B0600000101010101" charset="0"/>
              </a:rPr>
              <a:t>CHAPTER 2</a:t>
            </a:r>
            <a:endParaRPr lang="ko-KR" altLang="en-US" dirty="0">
              <a:latin typeface="Poppins Regular" panose="020B0600000101010101" charset="0"/>
              <a:cs typeface="Poppins Regular" panose="020B060000010101010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671D-1F4D-D504-A819-B0BF0B023725}"/>
              </a:ext>
            </a:extLst>
          </p:cNvPr>
          <p:cNvSpPr txBox="1"/>
          <p:nvPr/>
        </p:nvSpPr>
        <p:spPr>
          <a:xfrm>
            <a:off x="7212147" y="2414162"/>
            <a:ext cx="105132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지난달 </a:t>
            </a:r>
            <a:r>
              <a:rPr lang="ko-KR" alt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챗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GPT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접속을 허용했던 반도체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(DS)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부문은 최근 임직원 보안 지침을 강화했다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.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사전에 “보안에 유의하고 사적 내용을 입력하지 </a:t>
            </a:r>
            <a:r>
              <a:rPr lang="ko-KR" alt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말라”는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 주의를 내렸지만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,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일부 임직원이 반도체 관련 프로그램을 </a:t>
            </a:r>
            <a:r>
              <a:rPr lang="ko-KR" alt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챗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GPT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에 입력해 오류 해결이나 최적화를 요청한 사례가 모니터링 과정에서 적발됐다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.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사내 회의 내용을 넣고 회의록 작성을 시킨 경우도 있었다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.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highlight>
                  <a:srgbClr val="404040"/>
                </a:highlight>
                <a:latin typeface="Poppins Regular" panose="020B0600000101010101" charset="0"/>
                <a:cs typeface="Poppins Regular" panose="020B0600000101010101" charset="0"/>
              </a:rPr>
              <a:t>모두 보안 지침 위반이다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.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회사 측은 일단 </a:t>
            </a:r>
            <a:r>
              <a:rPr lang="ko-KR" alt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챗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GPT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의 질문당 입력 글자 수를 제한하는 등의 긴급 조치를 했다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.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0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AC92F-4DAD-989A-79FF-DBF037144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9CD08C-23F7-1AB6-A082-9AD051564C0B}"/>
              </a:ext>
            </a:extLst>
          </p:cNvPr>
          <p:cNvSpPr/>
          <p:nvPr/>
        </p:nvSpPr>
        <p:spPr>
          <a:xfrm>
            <a:off x="0" y="0"/>
            <a:ext cx="62484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7141916E-39FF-71A3-2762-E7F0A9C3A736}"/>
              </a:ext>
            </a:extLst>
          </p:cNvPr>
          <p:cNvSpPr txBox="1"/>
          <p:nvPr/>
        </p:nvSpPr>
        <p:spPr>
          <a:xfrm>
            <a:off x="921204" y="6701871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02.</a:t>
            </a:r>
          </a:p>
        </p:txBody>
      </p:sp>
      <p:pic>
        <p:nvPicPr>
          <p:cNvPr id="6148" name="Picture 4" descr="양식 응답 차트. 질문 제목: 3. 회의록 작성 시 불편 사항에 대한 질문입니다. &#10;- 귀하가 회의록 작성 시 불편했던 사항을 선택해주십시오 (중복 선택). 응답 수: 응답 52개.">
            <a:extLst>
              <a:ext uri="{FF2B5EF4-FFF2-40B4-BE49-F238E27FC236}">
                <a16:creationId xmlns:a16="http://schemas.microsoft.com/office/drawing/2014/main" id="{60CC63CC-ADBB-D45E-8692-05C9CE214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17" y="5099702"/>
            <a:ext cx="8635999" cy="438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양식 응답 차트. 질문 제목: 2-1. 작성 회의록 종류에 대한 질문입니다. &#10;- 귀하가 작성해본 회의록을 선택해주십시오 (중복 선택). 응답 수: 응답 43개.">
            <a:extLst>
              <a:ext uri="{FF2B5EF4-FFF2-40B4-BE49-F238E27FC236}">
                <a16:creationId xmlns:a16="http://schemas.microsoft.com/office/drawing/2014/main" id="{74276070-A96B-939B-53EC-5F2F7F6D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16" y="728296"/>
            <a:ext cx="8636000" cy="411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9683CC63-D36A-7821-2F11-903DD551F9EF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07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1540AFB-92DE-1E48-2239-A821C68E5AF7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2</a:t>
            </a:r>
            <a:endParaRPr lang="ko-KR" altLang="en-US" dirty="0"/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BE71C914-3C01-F46A-B602-F47F9BC191F5}"/>
              </a:ext>
            </a:extLst>
          </p:cNvPr>
          <p:cNvSpPr txBox="1"/>
          <p:nvPr/>
        </p:nvSpPr>
        <p:spPr>
          <a:xfrm>
            <a:off x="838200" y="1790700"/>
            <a:ext cx="47371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말하는대로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60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개요</a:t>
            </a:r>
            <a:endParaRPr lang="en-US" altLang="ko-KR" sz="6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3000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5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배경</a:t>
            </a:r>
            <a:endParaRPr lang="en-US" sz="5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93C1C78E-2A8A-40D8-940C-B6CC135DA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23" y="3927270"/>
            <a:ext cx="4320000" cy="9730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4E52DFC-9032-3D8E-4D87-ABE0DBB43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B62AD600-0F07-F1E9-6C86-603A0601FC3F}"/>
              </a:ext>
            </a:extLst>
          </p:cNvPr>
          <p:cNvSpPr txBox="1"/>
          <p:nvPr/>
        </p:nvSpPr>
        <p:spPr>
          <a:xfrm>
            <a:off x="1371600" y="6701871"/>
            <a:ext cx="5308600" cy="4436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회의 자동화 시스템 필요성 조사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5059CD7-91BC-279D-7BA7-3FB7CB4BB475}"/>
              </a:ext>
            </a:extLst>
          </p:cNvPr>
          <p:cNvSpPr txBox="1"/>
          <p:nvPr/>
        </p:nvSpPr>
        <p:spPr>
          <a:xfrm>
            <a:off x="965735" y="7154015"/>
            <a:ext cx="4978400" cy="13851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FontTx/>
              <a:buChar char="-"/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비효율적인 회의록 작성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  <a:p>
            <a:pPr marL="342900" indent="-342900">
              <a:lnSpc>
                <a:spcPct val="99600"/>
              </a:lnSpc>
              <a:buFontTx/>
              <a:buChar char="-"/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일정</a:t>
            </a: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(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태스크</a:t>
            </a: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) 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누락 및 관리 부재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  <a:p>
            <a:pPr marL="342900" indent="-342900">
              <a:lnSpc>
                <a:spcPct val="99600"/>
              </a:lnSpc>
              <a:buFontTx/>
              <a:buChar char="-"/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분산된 업무 기능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  <a:p>
            <a:pPr>
              <a:lnSpc>
                <a:spcPct val="99600"/>
              </a:lnSpc>
            </a:pP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  <a:p>
            <a:pPr lvl="0" algn="l">
              <a:lnSpc>
                <a:spcPct val="99600"/>
              </a:lnSpc>
            </a:pPr>
            <a:endParaRPr lang="en-US" sz="2200" b="0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4484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0710D-7F73-F8BE-875C-F8FC84498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>
            <a:extLst>
              <a:ext uri="{FF2B5EF4-FFF2-40B4-BE49-F238E27FC236}">
                <a16:creationId xmlns:a16="http://schemas.microsoft.com/office/drawing/2014/main" id="{7EFDD601-D49C-C0E2-E946-BFAC9A38A148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08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6B624B0-BEA2-FC52-7D30-E93E2D88E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42"/>
          <a:stretch>
            <a:fillRect/>
          </a:stretch>
        </p:blipFill>
        <p:spPr bwMode="auto">
          <a:xfrm>
            <a:off x="7146823" y="495301"/>
            <a:ext cx="1024275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AD3806-5ABC-C8F1-B010-A616D1255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619500"/>
            <a:ext cx="10289686" cy="570045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C29BC8C-FFFD-3F8D-6F7B-EEA4DED51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23"/>
          <a:stretch>
            <a:fillRect/>
          </a:stretch>
        </p:blipFill>
        <p:spPr bwMode="auto">
          <a:xfrm>
            <a:off x="7133531" y="1831398"/>
            <a:ext cx="10242754" cy="187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A5B8E7-22CD-3BE7-2C14-86CE45908A24}"/>
              </a:ext>
            </a:extLst>
          </p:cNvPr>
          <p:cNvSpPr/>
          <p:nvPr/>
        </p:nvSpPr>
        <p:spPr>
          <a:xfrm>
            <a:off x="0" y="0"/>
            <a:ext cx="62484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29DE8DB-4D26-C0BD-71BD-C404635BE127}"/>
              </a:ext>
            </a:extLst>
          </p:cNvPr>
          <p:cNvSpPr txBox="1"/>
          <p:nvPr/>
        </p:nvSpPr>
        <p:spPr>
          <a:xfrm>
            <a:off x="932093" y="6685001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02.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56B5CE73-9F33-B81D-5A6A-3CC63F906069}"/>
              </a:ext>
            </a:extLst>
          </p:cNvPr>
          <p:cNvSpPr txBox="1"/>
          <p:nvPr/>
        </p:nvSpPr>
        <p:spPr>
          <a:xfrm>
            <a:off x="965735" y="7154015"/>
            <a:ext cx="4978400" cy="13851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99600"/>
              </a:lnSpc>
              <a:buFontTx/>
              <a:buChar char="-"/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비효율적인 회의록 작성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  <a:p>
            <a:pPr marL="342900" indent="-342900">
              <a:lnSpc>
                <a:spcPct val="99600"/>
              </a:lnSpc>
              <a:buFontTx/>
              <a:buChar char="-"/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일정</a:t>
            </a: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(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태스크</a:t>
            </a:r>
            <a:r>
              <a:rPr lang="en-US" altLang="ko-KR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) </a:t>
            </a: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누락 및 관리 부재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  <a:p>
            <a:pPr marL="342900" indent="-342900">
              <a:lnSpc>
                <a:spcPct val="99600"/>
              </a:lnSpc>
              <a:buFontTx/>
              <a:buChar char="-"/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분산된 업무 기능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  <a:p>
            <a:pPr>
              <a:lnSpc>
                <a:spcPct val="99600"/>
              </a:lnSpc>
            </a:pP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  <a:p>
            <a:pPr lvl="0" algn="l">
              <a:lnSpc>
                <a:spcPct val="99600"/>
              </a:lnSpc>
            </a:pPr>
            <a:endParaRPr lang="en-US" sz="2200" b="0" i="0" u="none" strike="noStrike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23DEB7D-A458-2FC7-058B-DA4C850C4DF2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2</a:t>
            </a:r>
            <a:endParaRPr lang="ko-KR" altLang="en-US" dirty="0"/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FF5AE25D-419B-5756-99E8-A1D8ABD231C0}"/>
              </a:ext>
            </a:extLst>
          </p:cNvPr>
          <p:cNvSpPr txBox="1"/>
          <p:nvPr/>
        </p:nvSpPr>
        <p:spPr>
          <a:xfrm>
            <a:off x="838200" y="1790700"/>
            <a:ext cx="47371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말하는대로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60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개요</a:t>
            </a:r>
            <a:endParaRPr lang="en-US" altLang="ko-KR" sz="6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3000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5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배경</a:t>
            </a:r>
            <a:endParaRPr lang="en-US" sz="5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44C2024D-17A5-550E-794F-6662043D0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23" y="3927270"/>
            <a:ext cx="4320000" cy="9730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24472D07-AF73-B6DA-9ADF-AC8DBE3F4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FE8076DD-B9AA-5E1D-0D6C-95078CB0CD45}"/>
              </a:ext>
            </a:extLst>
          </p:cNvPr>
          <p:cNvSpPr txBox="1"/>
          <p:nvPr/>
        </p:nvSpPr>
        <p:spPr>
          <a:xfrm>
            <a:off x="1362712" y="6685001"/>
            <a:ext cx="5308600" cy="4436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Regular"/>
              </a:rPr>
              <a:t>회의 자동화 시스템 필요성 조사</a:t>
            </a:r>
            <a:endParaRPr lang="en-US" altLang="ko-KR" sz="2200" spc="300" dirty="0">
              <a:solidFill>
                <a:schemeClr val="tx1">
                  <a:lumMod val="85000"/>
                  <a:lumOff val="15000"/>
                </a:schemeClr>
              </a:solidFill>
              <a:latin typeface="Poppi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6701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A435-9113-C45C-F18B-C9C634BE7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AF14BE-4879-D00F-5835-E987B2EE3344}"/>
              </a:ext>
            </a:extLst>
          </p:cNvPr>
          <p:cNvSpPr/>
          <p:nvPr/>
        </p:nvSpPr>
        <p:spPr>
          <a:xfrm>
            <a:off x="0" y="0"/>
            <a:ext cx="6248400" cy="1028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8F0EFDFE-90B8-3C5D-85B1-F562E5473FA4}"/>
              </a:ext>
            </a:extLst>
          </p:cNvPr>
          <p:cNvSpPr txBox="1"/>
          <p:nvPr/>
        </p:nvSpPr>
        <p:spPr>
          <a:xfrm>
            <a:off x="932093" y="6654800"/>
            <a:ext cx="533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 Italic"/>
              </a:rPr>
              <a:t>03.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7735F426-1F61-856F-85A5-D950B0593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626600"/>
            <a:ext cx="17106900" cy="127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88270C5F-5409-F707-3EC9-384BEC68CC2C}"/>
              </a:ext>
            </a:extLst>
          </p:cNvPr>
          <p:cNvSpPr txBox="1"/>
          <p:nvPr/>
        </p:nvSpPr>
        <p:spPr>
          <a:xfrm>
            <a:off x="17119600" y="9194800"/>
            <a:ext cx="546100" cy="254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oppins Regular"/>
              </a:rPr>
              <a:t>09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375E6B78-0088-CD48-8B4E-16A39267D619}"/>
              </a:ext>
            </a:extLst>
          </p:cNvPr>
          <p:cNvSpPr txBox="1"/>
          <p:nvPr/>
        </p:nvSpPr>
        <p:spPr>
          <a:xfrm>
            <a:off x="1337903" y="6666099"/>
            <a:ext cx="5308600" cy="4436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200" spc="300" dirty="0">
                <a:solidFill>
                  <a:srgbClr val="404040"/>
                </a:solidFill>
                <a:latin typeface="Poppins Regular"/>
              </a:rPr>
              <a:t>시장 상황</a:t>
            </a:r>
            <a:endParaRPr lang="en-US" altLang="ko-KR" sz="2200" spc="300" dirty="0">
              <a:solidFill>
                <a:srgbClr val="404040"/>
              </a:solidFill>
              <a:latin typeface="Poppins Regular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8BB2BDA-9892-8DEB-9C62-B3444D5B4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156963"/>
              </p:ext>
            </p:extLst>
          </p:nvPr>
        </p:nvGraphicFramePr>
        <p:xfrm>
          <a:off x="6553200" y="1866900"/>
          <a:ext cx="11066426" cy="7151182"/>
        </p:xfrm>
        <a:graphic>
          <a:graphicData uri="http://schemas.openxmlformats.org/drawingml/2006/table">
            <a:tbl>
              <a:tblPr/>
              <a:tblGrid>
                <a:gridCol w="1663186">
                  <a:extLst>
                    <a:ext uri="{9D8B030D-6E8A-4147-A177-3AD203B41FA5}">
                      <a16:colId xmlns:a16="http://schemas.microsoft.com/office/drawing/2014/main" val="3581366634"/>
                    </a:ext>
                  </a:extLst>
                </a:gridCol>
                <a:gridCol w="1104233">
                  <a:extLst>
                    <a:ext uri="{9D8B030D-6E8A-4147-A177-3AD203B41FA5}">
                      <a16:colId xmlns:a16="http://schemas.microsoft.com/office/drawing/2014/main" val="670923355"/>
                    </a:ext>
                  </a:extLst>
                </a:gridCol>
                <a:gridCol w="983458">
                  <a:extLst>
                    <a:ext uri="{9D8B030D-6E8A-4147-A177-3AD203B41FA5}">
                      <a16:colId xmlns:a16="http://schemas.microsoft.com/office/drawing/2014/main" val="1828036740"/>
                    </a:ext>
                  </a:extLst>
                </a:gridCol>
                <a:gridCol w="3036643">
                  <a:extLst>
                    <a:ext uri="{9D8B030D-6E8A-4147-A177-3AD203B41FA5}">
                      <a16:colId xmlns:a16="http://schemas.microsoft.com/office/drawing/2014/main" val="2225129537"/>
                    </a:ext>
                  </a:extLst>
                </a:gridCol>
                <a:gridCol w="1225009">
                  <a:extLst>
                    <a:ext uri="{9D8B030D-6E8A-4147-A177-3AD203B41FA5}">
                      <a16:colId xmlns:a16="http://schemas.microsoft.com/office/drawing/2014/main" val="1114194014"/>
                    </a:ext>
                  </a:extLst>
                </a:gridCol>
                <a:gridCol w="1017965">
                  <a:extLst>
                    <a:ext uri="{9D8B030D-6E8A-4147-A177-3AD203B41FA5}">
                      <a16:colId xmlns:a16="http://schemas.microsoft.com/office/drawing/2014/main" val="3293568068"/>
                    </a:ext>
                  </a:extLst>
                </a:gridCol>
                <a:gridCol w="1035219">
                  <a:extLst>
                    <a:ext uri="{9D8B030D-6E8A-4147-A177-3AD203B41FA5}">
                      <a16:colId xmlns:a16="http://schemas.microsoft.com/office/drawing/2014/main" val="974663777"/>
                    </a:ext>
                  </a:extLst>
                </a:gridCol>
                <a:gridCol w="1000713">
                  <a:extLst>
                    <a:ext uri="{9D8B030D-6E8A-4147-A177-3AD203B41FA5}">
                      <a16:colId xmlns:a16="http://schemas.microsoft.com/office/drawing/2014/main" val="3005795840"/>
                    </a:ext>
                  </a:extLst>
                </a:gridCol>
              </a:tblGrid>
              <a:tr h="694876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제품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60493" marR="60493" marT="60493" marB="6049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한국어 특화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60493" marR="60493" marT="60493" marB="60493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요약본 제공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60493" marR="60493" marT="60493" marB="60493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회의록 제공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60493" marR="60493" marT="60493" marB="60493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화자 추출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60493" marR="60493" marT="60493" marB="60493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일정 추출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60493" marR="60493" marT="60493" marB="60493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태스크 추출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60493" marR="60493" marT="60493" marB="60493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도메인 특화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60493" marR="60493" marT="60493" marB="60493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96676"/>
                  </a:ext>
                </a:extLst>
              </a:tr>
              <a:tr h="121838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 err="1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클로바노트</a:t>
                      </a:r>
                      <a:br>
                        <a:rPr lang="ko-KR" altLang="en-US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</a:br>
                      <a:r>
                        <a:rPr lang="en-US" altLang="ko-KR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ko-KR" altLang="en-US" sz="1800" b="1" i="0" u="none" strike="noStrike" dirty="0" err="1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네이버웍스</a:t>
                      </a:r>
                      <a:r>
                        <a:rPr lang="en-US" altLang="ko-KR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)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강함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△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한정</a:t>
                      </a:r>
                      <a:r>
                        <a:rPr lang="en-US" altLang="ko-KR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) 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096200"/>
                  </a:ext>
                </a:extLst>
              </a:tr>
              <a:tr h="933719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에이닷 노트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n-US" altLang="ko-KR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SKT)</a:t>
                      </a:r>
                      <a:endParaRPr 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강함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34223"/>
                  </a:ext>
                </a:extLst>
              </a:tr>
              <a:tr h="121838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티로</a:t>
                      </a:r>
                      <a:b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</a:br>
                      <a:r>
                        <a:rPr lang="en-US" altLang="ko-KR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더플레이토</a:t>
                      </a:r>
                      <a:r>
                        <a:rPr lang="en-US" altLang="ko-KR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)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중간</a:t>
                      </a:r>
                      <a:r>
                        <a:rPr lang="en-US" altLang="ko-KR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~</a:t>
                      </a: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강함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△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△</a:t>
                      </a:r>
                      <a:b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</a:br>
                      <a:r>
                        <a:rPr lang="en-US" altLang="ko-KR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회의록 반환 기능은 있으나 </a:t>
                      </a:r>
                      <a:b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</a:b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회의록 문서 형식과 다름</a:t>
                      </a:r>
                      <a:r>
                        <a:rPr lang="en-US" altLang="ko-KR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)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△</a:t>
                      </a:r>
                      <a:b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</a:br>
                      <a:r>
                        <a:rPr lang="en-US" altLang="ko-KR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입력불가</a:t>
                      </a:r>
                      <a:r>
                        <a:rPr lang="en-US" altLang="ko-KR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)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770483"/>
                  </a:ext>
                </a:extLst>
              </a:tr>
              <a:tr h="121838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AI </a:t>
                      </a: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레포토</a:t>
                      </a:r>
                      <a:b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</a:br>
                      <a:r>
                        <a:rPr lang="en-US" altLang="ko-KR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알서포트</a:t>
                      </a:r>
                      <a:r>
                        <a:rPr lang="en-US" altLang="ko-KR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)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강함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△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△</a:t>
                      </a:r>
                      <a:b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</a:br>
                      <a:r>
                        <a:rPr lang="en-US" altLang="ko-KR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회의록 반환 기능은 있으나 </a:t>
                      </a:r>
                      <a:b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</a:b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회의록 문서 형식과 다름</a:t>
                      </a:r>
                      <a:r>
                        <a:rPr lang="en-US" altLang="ko-KR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)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57481"/>
                  </a:ext>
                </a:extLst>
              </a:tr>
              <a:tr h="933719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다글로</a:t>
                      </a:r>
                      <a:b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</a:br>
                      <a:r>
                        <a:rPr lang="en-US" altLang="ko-KR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ko-KR" altLang="en-US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엑션파워</a:t>
                      </a:r>
                      <a:r>
                        <a:rPr lang="en-US" altLang="ko-KR" sz="1800" b="1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)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강함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△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△</a:t>
                      </a:r>
                      <a:b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</a:br>
                      <a:r>
                        <a:rPr lang="en-US" altLang="ko-KR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입력불가</a:t>
                      </a:r>
                      <a:r>
                        <a:rPr lang="en-US" altLang="ko-KR" sz="1800" b="0" i="0" u="none" strike="noStrike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)</a:t>
                      </a:r>
                      <a:endParaRPr lang="ko-KR" altLang="en-US" sz="180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✕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404040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 dirty="0">
                        <a:solidFill>
                          <a:srgbClr val="404040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00007"/>
                  </a:ext>
                </a:extLst>
              </a:tr>
              <a:tr h="933719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말하는 대로 </a:t>
                      </a:r>
                      <a:endParaRPr lang="ko-KR" altLang="en-US" sz="1800" dirty="0">
                        <a:solidFill>
                          <a:srgbClr val="D9D9D9"/>
                        </a:solidFill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n-US" altLang="ko-KR" sz="1800" b="1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ko-KR" altLang="en-US" sz="1800" b="1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자사</a:t>
                      </a:r>
                      <a:r>
                        <a:rPr lang="en-US" altLang="ko-KR" sz="1800" b="1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)</a:t>
                      </a:r>
                      <a:endParaRPr lang="ko-KR" altLang="en-US" sz="1800" dirty="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강함</a:t>
                      </a:r>
                      <a:endParaRPr lang="ko-KR" altLang="en-US" sz="1800" dirty="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 dirty="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0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○ </a:t>
                      </a:r>
                      <a:endParaRPr lang="ko-KR" altLang="en-US" sz="1800" dirty="0">
                        <a:solidFill>
                          <a:srgbClr val="D9D9D9"/>
                        </a:solidFill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실제 회의록 데이터와 일치하는 회의록 반환</a:t>
                      </a:r>
                      <a:r>
                        <a:rPr lang="en-US" altLang="ko-KR" sz="1800" b="0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)</a:t>
                      </a:r>
                      <a:endParaRPr lang="ko-KR" altLang="en-US" sz="1800" dirty="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 dirty="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 dirty="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 dirty="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sz="1800" b="1" i="0" u="none" strike="noStrike" dirty="0">
                          <a:solidFill>
                            <a:srgbClr val="D9D9D9"/>
                          </a:solidFill>
                          <a:effectLst/>
                          <a:latin typeface="Proxima Nova"/>
                        </a:rPr>
                        <a:t>○</a:t>
                      </a:r>
                      <a:endParaRPr lang="ko-KR" altLang="en-US" sz="1800" dirty="0">
                        <a:solidFill>
                          <a:srgbClr val="D9D9D9"/>
                        </a:solidFill>
                        <a:effectLst/>
                      </a:endParaRPr>
                    </a:p>
                  </a:txBody>
                  <a:tcPr marL="76831" marR="76831" marT="38415" marB="38415"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26510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45CD023-7BDE-0826-B8EA-7673ECEED6E3}"/>
              </a:ext>
            </a:extLst>
          </p:cNvPr>
          <p:cNvSpPr/>
          <p:nvPr/>
        </p:nvSpPr>
        <p:spPr>
          <a:xfrm>
            <a:off x="875887" y="1028700"/>
            <a:ext cx="2172113" cy="381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CHAPTER 2</a:t>
            </a:r>
            <a:endParaRPr lang="ko-KR" altLang="en-US" dirty="0"/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A045023D-6414-FEB5-553F-0E12EB3E0B91}"/>
              </a:ext>
            </a:extLst>
          </p:cNvPr>
          <p:cNvSpPr txBox="1"/>
          <p:nvPr/>
        </p:nvSpPr>
        <p:spPr>
          <a:xfrm>
            <a:off x="838200" y="1790700"/>
            <a:ext cx="47371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7000" b="1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말하는대로</a:t>
            </a:r>
            <a:endParaRPr lang="en-US" altLang="ko-KR" sz="7000" b="1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60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개요</a:t>
            </a:r>
            <a:endParaRPr lang="en-US" altLang="ko-KR" sz="6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endParaRPr lang="en-US" altLang="ko-KR" sz="3000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  <a:p>
            <a:pPr lvl="0">
              <a:lnSpc>
                <a:spcPct val="99600"/>
              </a:lnSpc>
            </a:pPr>
            <a:r>
              <a:rPr lang="ko-KR" altLang="en-US" sz="5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Regular" panose="020B0600000101010101" charset="0"/>
                <a:cs typeface="Poppins Regular" panose="020B0600000101010101" charset="0"/>
              </a:rPr>
              <a:t>배경</a:t>
            </a:r>
            <a:endParaRPr lang="en-US" sz="50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Poppins Regular" panose="020B0600000101010101" charset="0"/>
              <a:cs typeface="Poppins Regular" panose="020B0600000101010101" charset="0"/>
            </a:endParaRP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9222E414-7587-2D1F-7E83-E4BC62AD4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23" y="3927270"/>
            <a:ext cx="4320000" cy="9730"/>
          </a:xfrm>
          <a:prstGeom prst="rect">
            <a:avLst/>
          </a:prstGeom>
          <a:ln>
            <a:solidFill>
              <a:srgbClr val="D9D9D9"/>
            </a:solidFill>
          </a:ln>
        </p:spPr>
      </p:pic>
    </p:spTree>
    <p:extLst>
      <p:ext uri="{BB962C8B-B14F-4D97-AF65-F5344CB8AC3E}">
        <p14:creationId xmlns:p14="http://schemas.microsoft.com/office/powerpoint/2010/main" val="578038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2307</Words>
  <Application>Microsoft Office PowerPoint</Application>
  <PresentationFormat>사용자 지정</PresentationFormat>
  <Paragraphs>463</Paragraphs>
  <Slides>30</Slides>
  <Notes>12</Notes>
  <HiddenSlides>2</HiddenSlides>
  <MMClips>5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Poppins Light Italic</vt:lpstr>
      <vt:lpstr>Be Vietnam Pro Medium</vt:lpstr>
      <vt:lpstr>Be Vietnam Pro Bold</vt:lpstr>
      <vt:lpstr>MS Mincho</vt:lpstr>
      <vt:lpstr>Poppins Light</vt:lpstr>
      <vt:lpstr>Proxima Nova</vt:lpstr>
      <vt:lpstr>Poppins Regular</vt:lpstr>
      <vt:lpstr>Be Vietnam Pro Medium Italic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Playdata</dc:creator>
  <cp:lastModifiedBy>김태영</cp:lastModifiedBy>
  <cp:revision>35</cp:revision>
  <dcterms:created xsi:type="dcterms:W3CDTF">2006-08-16T00:00:00Z</dcterms:created>
  <dcterms:modified xsi:type="dcterms:W3CDTF">2025-11-21T06:31:55Z</dcterms:modified>
</cp:coreProperties>
</file>